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718" r:id="rId1"/>
    <p:sldMasterId id="2147483719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452" r:id="rId36"/>
    <p:sldId id="453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7" r:id="rId75"/>
    <p:sldId id="328" r:id="rId76"/>
    <p:sldId id="435" r:id="rId77"/>
    <p:sldId id="436" r:id="rId78"/>
    <p:sldId id="329" r:id="rId79"/>
    <p:sldId id="326" r:id="rId80"/>
    <p:sldId id="331" r:id="rId81"/>
    <p:sldId id="437" r:id="rId82"/>
    <p:sldId id="332" r:id="rId83"/>
    <p:sldId id="438" r:id="rId84"/>
    <p:sldId id="335" r:id="rId85"/>
    <p:sldId id="439" r:id="rId86"/>
    <p:sldId id="336" r:id="rId87"/>
    <p:sldId id="440" r:id="rId88"/>
    <p:sldId id="333" r:id="rId89"/>
    <p:sldId id="441" r:id="rId90"/>
    <p:sldId id="334" r:id="rId91"/>
    <p:sldId id="442" r:id="rId92"/>
    <p:sldId id="443" r:id="rId93"/>
    <p:sldId id="444" r:id="rId94"/>
    <p:sldId id="445" r:id="rId95"/>
    <p:sldId id="446" r:id="rId96"/>
    <p:sldId id="340" r:id="rId97"/>
    <p:sldId id="342" r:id="rId98"/>
    <p:sldId id="343" r:id="rId99"/>
    <p:sldId id="344" r:id="rId100"/>
    <p:sldId id="345" r:id="rId101"/>
    <p:sldId id="346" r:id="rId102"/>
    <p:sldId id="347" r:id="rId103"/>
    <p:sldId id="348" r:id="rId104"/>
    <p:sldId id="349" r:id="rId105"/>
    <p:sldId id="350" r:id="rId106"/>
    <p:sldId id="351" r:id="rId107"/>
    <p:sldId id="352" r:id="rId108"/>
    <p:sldId id="353" r:id="rId109"/>
    <p:sldId id="354" r:id="rId110"/>
    <p:sldId id="454" r:id="rId111"/>
    <p:sldId id="355" r:id="rId112"/>
    <p:sldId id="356" r:id="rId113"/>
    <p:sldId id="357" r:id="rId114"/>
    <p:sldId id="358" r:id="rId115"/>
    <p:sldId id="359" r:id="rId116"/>
    <p:sldId id="360" r:id="rId117"/>
    <p:sldId id="361" r:id="rId118"/>
    <p:sldId id="362" r:id="rId119"/>
    <p:sldId id="363" r:id="rId120"/>
    <p:sldId id="364" r:id="rId121"/>
    <p:sldId id="365" r:id="rId122"/>
    <p:sldId id="366" r:id="rId123"/>
    <p:sldId id="367" r:id="rId124"/>
    <p:sldId id="368" r:id="rId125"/>
    <p:sldId id="369" r:id="rId126"/>
    <p:sldId id="370" r:id="rId127"/>
    <p:sldId id="371" r:id="rId128"/>
    <p:sldId id="372" r:id="rId129"/>
    <p:sldId id="373" r:id="rId130"/>
    <p:sldId id="374" r:id="rId131"/>
    <p:sldId id="375" r:id="rId132"/>
    <p:sldId id="376" r:id="rId133"/>
    <p:sldId id="377" r:id="rId134"/>
    <p:sldId id="378" r:id="rId135"/>
    <p:sldId id="379" r:id="rId136"/>
    <p:sldId id="380" r:id="rId137"/>
    <p:sldId id="381" r:id="rId138"/>
    <p:sldId id="382" r:id="rId139"/>
    <p:sldId id="383" r:id="rId140"/>
    <p:sldId id="384" r:id="rId141"/>
    <p:sldId id="385" r:id="rId142"/>
    <p:sldId id="386" r:id="rId143"/>
    <p:sldId id="387" r:id="rId144"/>
    <p:sldId id="388" r:id="rId145"/>
    <p:sldId id="389" r:id="rId146"/>
    <p:sldId id="390" r:id="rId147"/>
    <p:sldId id="391" r:id="rId148"/>
    <p:sldId id="392" r:id="rId149"/>
    <p:sldId id="393" r:id="rId150"/>
    <p:sldId id="394" r:id="rId151"/>
    <p:sldId id="395" r:id="rId152"/>
    <p:sldId id="396" r:id="rId153"/>
    <p:sldId id="397" r:id="rId154"/>
    <p:sldId id="398" r:id="rId155"/>
    <p:sldId id="399" r:id="rId156"/>
    <p:sldId id="400" r:id="rId157"/>
    <p:sldId id="401" r:id="rId158"/>
    <p:sldId id="402" r:id="rId159"/>
    <p:sldId id="403" r:id="rId160"/>
    <p:sldId id="404" r:id="rId161"/>
    <p:sldId id="405" r:id="rId162"/>
    <p:sldId id="406" r:id="rId163"/>
    <p:sldId id="407" r:id="rId164"/>
    <p:sldId id="408" r:id="rId165"/>
    <p:sldId id="409" r:id="rId166"/>
    <p:sldId id="410" r:id="rId167"/>
    <p:sldId id="411" r:id="rId168"/>
    <p:sldId id="412" r:id="rId169"/>
    <p:sldId id="413" r:id="rId170"/>
    <p:sldId id="414" r:id="rId171"/>
    <p:sldId id="415" r:id="rId172"/>
    <p:sldId id="416" r:id="rId173"/>
    <p:sldId id="417" r:id="rId174"/>
    <p:sldId id="418" r:id="rId175"/>
    <p:sldId id="419" r:id="rId176"/>
    <p:sldId id="420" r:id="rId177"/>
    <p:sldId id="421" r:id="rId178"/>
    <p:sldId id="422" r:id="rId179"/>
    <p:sldId id="423" r:id="rId180"/>
    <p:sldId id="424" r:id="rId181"/>
    <p:sldId id="425" r:id="rId182"/>
    <p:sldId id="450" r:id="rId183"/>
    <p:sldId id="426" r:id="rId184"/>
    <p:sldId id="427" r:id="rId185"/>
    <p:sldId id="428" r:id="rId186"/>
    <p:sldId id="447" r:id="rId187"/>
    <p:sldId id="429" r:id="rId188"/>
    <p:sldId id="430" r:id="rId189"/>
    <p:sldId id="431" r:id="rId190"/>
    <p:sldId id="432" r:id="rId191"/>
    <p:sldId id="433" r:id="rId192"/>
    <p:sldId id="448" r:id="rId193"/>
    <p:sldId id="434" r:id="rId194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 useTimings="0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F0846080-7714-4C1D-8897-53A5E57AF455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4F82BF7-5CEE-43DE-BEC4-7A1A5F76DD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8286" autoAdjust="0"/>
    <p:restoredTop sz="92437" autoAdjust="0"/>
  </p:normalViewPr>
  <p:slideViewPr>
    <p:cSldViewPr snapToGrid="0">
      <p:cViewPr varScale="1">
        <p:scale>
          <a:sx n="100" d="100"/>
          <a:sy n="100" d="100"/>
        </p:scale>
        <p:origin x="684" y="66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00" Type="http://schemas.openxmlformats.org/officeDocument/2006/relationships/slide" Target="slides/slide97.xml"  /><Relationship Id="rId101" Type="http://schemas.openxmlformats.org/officeDocument/2006/relationships/slide" Target="slides/slide98.xml"  /><Relationship Id="rId102" Type="http://schemas.openxmlformats.org/officeDocument/2006/relationships/slide" Target="slides/slide99.xml"  /><Relationship Id="rId103" Type="http://schemas.openxmlformats.org/officeDocument/2006/relationships/slide" Target="slides/slide100.xml"  /><Relationship Id="rId104" Type="http://schemas.openxmlformats.org/officeDocument/2006/relationships/slide" Target="slides/slide101.xml"  /><Relationship Id="rId105" Type="http://schemas.openxmlformats.org/officeDocument/2006/relationships/slide" Target="slides/slide102.xml"  /><Relationship Id="rId106" Type="http://schemas.openxmlformats.org/officeDocument/2006/relationships/slide" Target="slides/slide103.xml"  /><Relationship Id="rId107" Type="http://schemas.openxmlformats.org/officeDocument/2006/relationships/slide" Target="slides/slide104.xml"  /><Relationship Id="rId108" Type="http://schemas.openxmlformats.org/officeDocument/2006/relationships/slide" Target="slides/slide105.xml"  /><Relationship Id="rId109" Type="http://schemas.openxmlformats.org/officeDocument/2006/relationships/slide" Target="slides/slide106.xml"  /><Relationship Id="rId11" Type="http://schemas.openxmlformats.org/officeDocument/2006/relationships/slide" Target="slides/slide8.xml"  /><Relationship Id="rId110" Type="http://schemas.openxmlformats.org/officeDocument/2006/relationships/slide" Target="slides/slide107.xml"  /><Relationship Id="rId111" Type="http://schemas.openxmlformats.org/officeDocument/2006/relationships/slide" Target="slides/slide108.xml"  /><Relationship Id="rId112" Type="http://schemas.openxmlformats.org/officeDocument/2006/relationships/slide" Target="slides/slide109.xml"  /><Relationship Id="rId113" Type="http://schemas.openxmlformats.org/officeDocument/2006/relationships/slide" Target="slides/slide110.xml"  /><Relationship Id="rId114" Type="http://schemas.openxmlformats.org/officeDocument/2006/relationships/slide" Target="slides/slide111.xml"  /><Relationship Id="rId115" Type="http://schemas.openxmlformats.org/officeDocument/2006/relationships/slide" Target="slides/slide112.xml"  /><Relationship Id="rId116" Type="http://schemas.openxmlformats.org/officeDocument/2006/relationships/slide" Target="slides/slide113.xml"  /><Relationship Id="rId117" Type="http://schemas.openxmlformats.org/officeDocument/2006/relationships/slide" Target="slides/slide114.xml"  /><Relationship Id="rId118" Type="http://schemas.openxmlformats.org/officeDocument/2006/relationships/slide" Target="slides/slide115.xml"  /><Relationship Id="rId119" Type="http://schemas.openxmlformats.org/officeDocument/2006/relationships/slide" Target="slides/slide116.xml"  /><Relationship Id="rId12" Type="http://schemas.openxmlformats.org/officeDocument/2006/relationships/slide" Target="slides/slide9.xml"  /><Relationship Id="rId120" Type="http://schemas.openxmlformats.org/officeDocument/2006/relationships/slide" Target="slides/slide117.xml"  /><Relationship Id="rId121" Type="http://schemas.openxmlformats.org/officeDocument/2006/relationships/slide" Target="slides/slide118.xml"  /><Relationship Id="rId122" Type="http://schemas.openxmlformats.org/officeDocument/2006/relationships/slide" Target="slides/slide119.xml"  /><Relationship Id="rId123" Type="http://schemas.openxmlformats.org/officeDocument/2006/relationships/slide" Target="slides/slide120.xml"  /><Relationship Id="rId124" Type="http://schemas.openxmlformats.org/officeDocument/2006/relationships/slide" Target="slides/slide121.xml"  /><Relationship Id="rId125" Type="http://schemas.openxmlformats.org/officeDocument/2006/relationships/slide" Target="slides/slide122.xml"  /><Relationship Id="rId126" Type="http://schemas.openxmlformats.org/officeDocument/2006/relationships/slide" Target="slides/slide123.xml"  /><Relationship Id="rId127" Type="http://schemas.openxmlformats.org/officeDocument/2006/relationships/slide" Target="slides/slide124.xml"  /><Relationship Id="rId128" Type="http://schemas.openxmlformats.org/officeDocument/2006/relationships/slide" Target="slides/slide125.xml"  /><Relationship Id="rId129" Type="http://schemas.openxmlformats.org/officeDocument/2006/relationships/slide" Target="slides/slide126.xml"  /><Relationship Id="rId13" Type="http://schemas.openxmlformats.org/officeDocument/2006/relationships/slide" Target="slides/slide10.xml"  /><Relationship Id="rId130" Type="http://schemas.openxmlformats.org/officeDocument/2006/relationships/slide" Target="slides/slide127.xml"  /><Relationship Id="rId131" Type="http://schemas.openxmlformats.org/officeDocument/2006/relationships/slide" Target="slides/slide128.xml"  /><Relationship Id="rId132" Type="http://schemas.openxmlformats.org/officeDocument/2006/relationships/slide" Target="slides/slide129.xml"  /><Relationship Id="rId133" Type="http://schemas.openxmlformats.org/officeDocument/2006/relationships/slide" Target="slides/slide130.xml"  /><Relationship Id="rId134" Type="http://schemas.openxmlformats.org/officeDocument/2006/relationships/slide" Target="slides/slide131.xml"  /><Relationship Id="rId135" Type="http://schemas.openxmlformats.org/officeDocument/2006/relationships/slide" Target="slides/slide132.xml"  /><Relationship Id="rId136" Type="http://schemas.openxmlformats.org/officeDocument/2006/relationships/slide" Target="slides/slide133.xml"  /><Relationship Id="rId137" Type="http://schemas.openxmlformats.org/officeDocument/2006/relationships/slide" Target="slides/slide134.xml"  /><Relationship Id="rId138" Type="http://schemas.openxmlformats.org/officeDocument/2006/relationships/slide" Target="slides/slide135.xml"  /><Relationship Id="rId139" Type="http://schemas.openxmlformats.org/officeDocument/2006/relationships/slide" Target="slides/slide136.xml"  /><Relationship Id="rId14" Type="http://schemas.openxmlformats.org/officeDocument/2006/relationships/slide" Target="slides/slide11.xml"  /><Relationship Id="rId140" Type="http://schemas.openxmlformats.org/officeDocument/2006/relationships/slide" Target="slides/slide137.xml"  /><Relationship Id="rId141" Type="http://schemas.openxmlformats.org/officeDocument/2006/relationships/slide" Target="slides/slide138.xml"  /><Relationship Id="rId142" Type="http://schemas.openxmlformats.org/officeDocument/2006/relationships/slide" Target="slides/slide139.xml"  /><Relationship Id="rId143" Type="http://schemas.openxmlformats.org/officeDocument/2006/relationships/slide" Target="slides/slide140.xml"  /><Relationship Id="rId144" Type="http://schemas.openxmlformats.org/officeDocument/2006/relationships/slide" Target="slides/slide141.xml"  /><Relationship Id="rId145" Type="http://schemas.openxmlformats.org/officeDocument/2006/relationships/slide" Target="slides/slide142.xml"  /><Relationship Id="rId146" Type="http://schemas.openxmlformats.org/officeDocument/2006/relationships/slide" Target="slides/slide143.xml"  /><Relationship Id="rId147" Type="http://schemas.openxmlformats.org/officeDocument/2006/relationships/slide" Target="slides/slide144.xml"  /><Relationship Id="rId148" Type="http://schemas.openxmlformats.org/officeDocument/2006/relationships/slide" Target="slides/slide145.xml"  /><Relationship Id="rId149" Type="http://schemas.openxmlformats.org/officeDocument/2006/relationships/slide" Target="slides/slide146.xml"  /><Relationship Id="rId15" Type="http://schemas.openxmlformats.org/officeDocument/2006/relationships/slide" Target="slides/slide12.xml"  /><Relationship Id="rId150" Type="http://schemas.openxmlformats.org/officeDocument/2006/relationships/slide" Target="slides/slide147.xml"  /><Relationship Id="rId151" Type="http://schemas.openxmlformats.org/officeDocument/2006/relationships/slide" Target="slides/slide148.xml"  /><Relationship Id="rId152" Type="http://schemas.openxmlformats.org/officeDocument/2006/relationships/slide" Target="slides/slide149.xml"  /><Relationship Id="rId153" Type="http://schemas.openxmlformats.org/officeDocument/2006/relationships/slide" Target="slides/slide150.xml"  /><Relationship Id="rId154" Type="http://schemas.openxmlformats.org/officeDocument/2006/relationships/slide" Target="slides/slide151.xml"  /><Relationship Id="rId155" Type="http://schemas.openxmlformats.org/officeDocument/2006/relationships/slide" Target="slides/slide152.xml"  /><Relationship Id="rId156" Type="http://schemas.openxmlformats.org/officeDocument/2006/relationships/slide" Target="slides/slide153.xml"  /><Relationship Id="rId157" Type="http://schemas.openxmlformats.org/officeDocument/2006/relationships/slide" Target="slides/slide154.xml"  /><Relationship Id="rId158" Type="http://schemas.openxmlformats.org/officeDocument/2006/relationships/slide" Target="slides/slide155.xml"  /><Relationship Id="rId159" Type="http://schemas.openxmlformats.org/officeDocument/2006/relationships/slide" Target="slides/slide156.xml"  /><Relationship Id="rId16" Type="http://schemas.openxmlformats.org/officeDocument/2006/relationships/slide" Target="slides/slide13.xml"  /><Relationship Id="rId160" Type="http://schemas.openxmlformats.org/officeDocument/2006/relationships/slide" Target="slides/slide157.xml"  /><Relationship Id="rId161" Type="http://schemas.openxmlformats.org/officeDocument/2006/relationships/slide" Target="slides/slide158.xml"  /><Relationship Id="rId162" Type="http://schemas.openxmlformats.org/officeDocument/2006/relationships/slide" Target="slides/slide159.xml"  /><Relationship Id="rId163" Type="http://schemas.openxmlformats.org/officeDocument/2006/relationships/slide" Target="slides/slide160.xml"  /><Relationship Id="rId164" Type="http://schemas.openxmlformats.org/officeDocument/2006/relationships/slide" Target="slides/slide161.xml"  /><Relationship Id="rId165" Type="http://schemas.openxmlformats.org/officeDocument/2006/relationships/slide" Target="slides/slide162.xml"  /><Relationship Id="rId166" Type="http://schemas.openxmlformats.org/officeDocument/2006/relationships/slide" Target="slides/slide163.xml"  /><Relationship Id="rId167" Type="http://schemas.openxmlformats.org/officeDocument/2006/relationships/slide" Target="slides/slide164.xml"  /><Relationship Id="rId168" Type="http://schemas.openxmlformats.org/officeDocument/2006/relationships/slide" Target="slides/slide165.xml"  /><Relationship Id="rId169" Type="http://schemas.openxmlformats.org/officeDocument/2006/relationships/slide" Target="slides/slide166.xml"  /><Relationship Id="rId17" Type="http://schemas.openxmlformats.org/officeDocument/2006/relationships/slide" Target="slides/slide14.xml"  /><Relationship Id="rId170" Type="http://schemas.openxmlformats.org/officeDocument/2006/relationships/slide" Target="slides/slide167.xml"  /><Relationship Id="rId171" Type="http://schemas.openxmlformats.org/officeDocument/2006/relationships/slide" Target="slides/slide168.xml"  /><Relationship Id="rId172" Type="http://schemas.openxmlformats.org/officeDocument/2006/relationships/slide" Target="slides/slide169.xml"  /><Relationship Id="rId173" Type="http://schemas.openxmlformats.org/officeDocument/2006/relationships/slide" Target="slides/slide170.xml"  /><Relationship Id="rId174" Type="http://schemas.openxmlformats.org/officeDocument/2006/relationships/slide" Target="slides/slide171.xml"  /><Relationship Id="rId175" Type="http://schemas.openxmlformats.org/officeDocument/2006/relationships/slide" Target="slides/slide172.xml"  /><Relationship Id="rId176" Type="http://schemas.openxmlformats.org/officeDocument/2006/relationships/slide" Target="slides/slide173.xml"  /><Relationship Id="rId177" Type="http://schemas.openxmlformats.org/officeDocument/2006/relationships/slide" Target="slides/slide174.xml"  /><Relationship Id="rId178" Type="http://schemas.openxmlformats.org/officeDocument/2006/relationships/slide" Target="slides/slide175.xml"  /><Relationship Id="rId179" Type="http://schemas.openxmlformats.org/officeDocument/2006/relationships/slide" Target="slides/slide176.xml"  /><Relationship Id="rId18" Type="http://schemas.openxmlformats.org/officeDocument/2006/relationships/slide" Target="slides/slide15.xml"  /><Relationship Id="rId180" Type="http://schemas.openxmlformats.org/officeDocument/2006/relationships/slide" Target="slides/slide177.xml"  /><Relationship Id="rId181" Type="http://schemas.openxmlformats.org/officeDocument/2006/relationships/slide" Target="slides/slide178.xml"  /><Relationship Id="rId182" Type="http://schemas.openxmlformats.org/officeDocument/2006/relationships/slide" Target="slides/slide179.xml"  /><Relationship Id="rId183" Type="http://schemas.openxmlformats.org/officeDocument/2006/relationships/slide" Target="slides/slide180.xml"  /><Relationship Id="rId184" Type="http://schemas.openxmlformats.org/officeDocument/2006/relationships/slide" Target="slides/slide181.xml"  /><Relationship Id="rId185" Type="http://schemas.openxmlformats.org/officeDocument/2006/relationships/slide" Target="slides/slide182.xml"  /><Relationship Id="rId186" Type="http://schemas.openxmlformats.org/officeDocument/2006/relationships/slide" Target="slides/slide183.xml"  /><Relationship Id="rId187" Type="http://schemas.openxmlformats.org/officeDocument/2006/relationships/slide" Target="slides/slide184.xml"  /><Relationship Id="rId188" Type="http://schemas.openxmlformats.org/officeDocument/2006/relationships/slide" Target="slides/slide185.xml"  /><Relationship Id="rId189" Type="http://schemas.openxmlformats.org/officeDocument/2006/relationships/slide" Target="slides/slide186.xml"  /><Relationship Id="rId19" Type="http://schemas.openxmlformats.org/officeDocument/2006/relationships/slide" Target="slides/slide16.xml"  /><Relationship Id="rId190" Type="http://schemas.openxmlformats.org/officeDocument/2006/relationships/slide" Target="slides/slide187.xml"  /><Relationship Id="rId191" Type="http://schemas.openxmlformats.org/officeDocument/2006/relationships/slide" Target="slides/slide188.xml"  /><Relationship Id="rId192" Type="http://schemas.openxmlformats.org/officeDocument/2006/relationships/slide" Target="slides/slide189.xml"  /><Relationship Id="rId193" Type="http://schemas.openxmlformats.org/officeDocument/2006/relationships/slide" Target="slides/slide190.xml"  /><Relationship Id="rId194" Type="http://schemas.openxmlformats.org/officeDocument/2006/relationships/slide" Target="slides/slide191.xml"  /><Relationship Id="rId195" Type="http://schemas.openxmlformats.org/officeDocument/2006/relationships/presProps" Target="presProps.xml"  /><Relationship Id="rId196" Type="http://schemas.openxmlformats.org/officeDocument/2006/relationships/viewProps" Target="viewProps.xml"  /><Relationship Id="rId197" Type="http://schemas.openxmlformats.org/officeDocument/2006/relationships/theme" Target="theme/theme1.xml"  /><Relationship Id="rId198" Type="http://schemas.openxmlformats.org/officeDocument/2006/relationships/tableStyles" Target="tableStyles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slide" Target="slides/slide66.xml"  /><Relationship Id="rId7" Type="http://schemas.openxmlformats.org/officeDocument/2006/relationships/slide" Target="slides/slide4.xml"  /><Relationship Id="rId70" Type="http://schemas.openxmlformats.org/officeDocument/2006/relationships/slide" Target="slides/slide67.xml"  /><Relationship Id="rId71" Type="http://schemas.openxmlformats.org/officeDocument/2006/relationships/slide" Target="slides/slide68.xml"  /><Relationship Id="rId72" Type="http://schemas.openxmlformats.org/officeDocument/2006/relationships/slide" Target="slides/slide69.xml"  /><Relationship Id="rId73" Type="http://schemas.openxmlformats.org/officeDocument/2006/relationships/slide" Target="slides/slide70.xml"  /><Relationship Id="rId74" Type="http://schemas.openxmlformats.org/officeDocument/2006/relationships/slide" Target="slides/slide71.xml"  /><Relationship Id="rId75" Type="http://schemas.openxmlformats.org/officeDocument/2006/relationships/slide" Target="slides/slide72.xml"  /><Relationship Id="rId76" Type="http://schemas.openxmlformats.org/officeDocument/2006/relationships/slide" Target="slides/slide73.xml"  /><Relationship Id="rId77" Type="http://schemas.openxmlformats.org/officeDocument/2006/relationships/slide" Target="slides/slide74.xml"  /><Relationship Id="rId78" Type="http://schemas.openxmlformats.org/officeDocument/2006/relationships/slide" Target="slides/slide75.xml"  /><Relationship Id="rId79" Type="http://schemas.openxmlformats.org/officeDocument/2006/relationships/slide" Target="slides/slide76.xml"  /><Relationship Id="rId8" Type="http://schemas.openxmlformats.org/officeDocument/2006/relationships/slide" Target="slides/slide5.xml"  /><Relationship Id="rId80" Type="http://schemas.openxmlformats.org/officeDocument/2006/relationships/slide" Target="slides/slide77.xml"  /><Relationship Id="rId81" Type="http://schemas.openxmlformats.org/officeDocument/2006/relationships/slide" Target="slides/slide78.xml"  /><Relationship Id="rId82" Type="http://schemas.openxmlformats.org/officeDocument/2006/relationships/slide" Target="slides/slide79.xml"  /><Relationship Id="rId83" Type="http://schemas.openxmlformats.org/officeDocument/2006/relationships/slide" Target="slides/slide80.xml"  /><Relationship Id="rId84" Type="http://schemas.openxmlformats.org/officeDocument/2006/relationships/slide" Target="slides/slide81.xml"  /><Relationship Id="rId85" Type="http://schemas.openxmlformats.org/officeDocument/2006/relationships/slide" Target="slides/slide82.xml"  /><Relationship Id="rId86" Type="http://schemas.openxmlformats.org/officeDocument/2006/relationships/slide" Target="slides/slide83.xml"  /><Relationship Id="rId87" Type="http://schemas.openxmlformats.org/officeDocument/2006/relationships/slide" Target="slides/slide84.xml"  /><Relationship Id="rId88" Type="http://schemas.openxmlformats.org/officeDocument/2006/relationships/slide" Target="slides/slide85.xml"  /><Relationship Id="rId89" Type="http://schemas.openxmlformats.org/officeDocument/2006/relationships/slide" Target="slides/slide86.xml"  /><Relationship Id="rId9" Type="http://schemas.openxmlformats.org/officeDocument/2006/relationships/slide" Target="slides/slide6.xml"  /><Relationship Id="rId90" Type="http://schemas.openxmlformats.org/officeDocument/2006/relationships/slide" Target="slides/slide87.xml"  /><Relationship Id="rId91" Type="http://schemas.openxmlformats.org/officeDocument/2006/relationships/slide" Target="slides/slide88.xml"  /><Relationship Id="rId92" Type="http://schemas.openxmlformats.org/officeDocument/2006/relationships/slide" Target="slides/slide89.xml"  /><Relationship Id="rId93" Type="http://schemas.openxmlformats.org/officeDocument/2006/relationships/slide" Target="slides/slide90.xml"  /><Relationship Id="rId94" Type="http://schemas.openxmlformats.org/officeDocument/2006/relationships/slide" Target="slides/slide91.xml"  /><Relationship Id="rId95" Type="http://schemas.openxmlformats.org/officeDocument/2006/relationships/slide" Target="slides/slide92.xml"  /><Relationship Id="rId96" Type="http://schemas.openxmlformats.org/officeDocument/2006/relationships/slide" Target="slides/slide93.xml"  /><Relationship Id="rId97" Type="http://schemas.openxmlformats.org/officeDocument/2006/relationships/slide" Target="slides/slide94.xml"  /><Relationship Id="rId98" Type="http://schemas.openxmlformats.org/officeDocument/2006/relationships/slide" Target="slides/slide95.xml"  /><Relationship Id="rId99" Type="http://schemas.openxmlformats.org/officeDocument/2006/relationships/slide" Target="slides/slide96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0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5.xml"  /></Relationships>
</file>

<file path=ppt/notesSlides/_rels/notesSlide10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6.xml"  /></Relationships>
</file>

<file path=ppt/notesSlides/_rels/notesSlide10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7.xml"  /></Relationships>
</file>

<file path=ppt/notesSlides/_rels/notesSlide10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8.xml"  /></Relationships>
</file>

<file path=ppt/notesSlides/_rels/notesSlide10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9.xml"  /></Relationships>
</file>

<file path=ppt/notesSlides/_rels/notesSlide10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0.xml"  /></Relationships>
</file>

<file path=ppt/notesSlides/_rels/notesSlide10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1.xml"  /></Relationships>
</file>

<file path=ppt/notesSlides/_rels/notesSlide10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2.xml"  /></Relationships>
</file>

<file path=ppt/notesSlides/_rels/notesSlide10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3.xml"  /></Relationships>
</file>

<file path=ppt/notesSlides/_rels/notesSlide10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4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5.xml"  /></Relationships>
</file>

<file path=ppt/notesSlides/_rels/notesSlide1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6.xml"  /></Relationships>
</file>

<file path=ppt/notesSlides/_rels/notesSlide1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7.xml"  /></Relationships>
</file>

<file path=ppt/notesSlides/_rels/notesSlide1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8.xml"  /></Relationships>
</file>

<file path=ppt/notesSlides/_rels/notesSlide1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9.xml"  /></Relationships>
</file>

<file path=ppt/notesSlides/_rels/notesSlide1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0.xml"  /></Relationships>
</file>

<file path=ppt/notesSlides/_rels/notesSlide1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1.xml"  /></Relationships>
</file>

<file path=ppt/notesSlides/_rels/notesSlide1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2.xml"  /></Relationships>
</file>

<file path=ppt/notesSlides/_rels/notesSlide1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3.xml"  /></Relationships>
</file>

<file path=ppt/notesSlides/_rels/notesSlide1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4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5.xml"  /></Relationships>
</file>

<file path=ppt/notesSlides/_rels/notesSlide1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6.xml"  /></Relationships>
</file>

<file path=ppt/notesSlides/_rels/notesSlide1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7.xml"  /></Relationships>
</file>

<file path=ppt/notesSlides/_rels/notesSlide1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8.xml"  /></Relationships>
</file>

<file path=ppt/notesSlides/_rels/notesSlide1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9.xml"  /></Relationships>
</file>

<file path=ppt/notesSlides/_rels/notesSlide1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0.xml"  /></Relationships>
</file>

<file path=ppt/notesSlides/_rels/notesSlide1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1.xml"  /></Relationships>
</file>

<file path=ppt/notesSlides/_rels/notesSlide1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2.xml"  /></Relationships>
</file>

<file path=ppt/notesSlides/_rels/notesSlide1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3.xml"  /></Relationships>
</file>

<file path=ppt/notesSlides/_rels/notesSlide1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4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5.xml"  /></Relationships>
</file>

<file path=ppt/notesSlides/_rels/notesSlide1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6.xml"  /></Relationships>
</file>

<file path=ppt/notesSlides/_rels/notesSlide1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7.xml"  /></Relationships>
</file>

<file path=ppt/notesSlides/_rels/notesSlide1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8.xml"  /></Relationships>
</file>

<file path=ppt/notesSlides/_rels/notesSlide13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9.xml"  /></Relationships>
</file>

<file path=ppt/notesSlides/_rels/notesSlide13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0.xml"  /></Relationships>
</file>

<file path=ppt/notesSlides/_rels/notesSlide13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1.xml"  /></Relationships>
</file>

<file path=ppt/notesSlides/_rels/notesSlide13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2.xml"  /></Relationships>
</file>

<file path=ppt/notesSlides/_rels/notesSlide13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3.xml"  /></Relationships>
</file>

<file path=ppt/notesSlides/_rels/notesSlide13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4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4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5.xml"  /></Relationships>
</file>

<file path=ppt/notesSlides/_rels/notesSlide14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6.xml"  /></Relationships>
</file>

<file path=ppt/notesSlides/_rels/notesSlide14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7.xml"  /></Relationships>
</file>

<file path=ppt/notesSlides/_rels/notesSlide14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8.xml"  /></Relationships>
</file>

<file path=ppt/notesSlides/_rels/notesSlide14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9.xml"  /></Relationships>
</file>

<file path=ppt/notesSlides/_rels/notesSlide14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0.xml"  /></Relationships>
</file>

<file path=ppt/notesSlides/_rels/notesSlide14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1.xml"  /></Relationships>
</file>

<file path=ppt/notesSlides/_rels/notesSlide14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2.xml"  /></Relationships>
</file>

<file path=ppt/notesSlides/_rels/notesSlide14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3.xml"  /></Relationships>
</file>

<file path=ppt/notesSlides/_rels/notesSlide14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5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5.xml"  /></Relationships>
</file>

<file path=ppt/notesSlides/_rels/notesSlide15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6.xml"  /></Relationships>
</file>

<file path=ppt/notesSlides/_rels/notesSlide15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7.xml"  /></Relationships>
</file>

<file path=ppt/notesSlides/_rels/notesSlide15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8.xml"  /></Relationships>
</file>

<file path=ppt/notesSlides/_rels/notesSlide15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9.xml"  /></Relationships>
</file>

<file path=ppt/notesSlides/_rels/notesSlide15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0.xml"  /></Relationships>
</file>

<file path=ppt/notesSlides/_rels/notesSlide15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1.xml"  /></Relationships>
</file>

<file path=ppt/notesSlides/_rels/notesSlide15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2.xml"  /></Relationships>
</file>

<file path=ppt/notesSlides/_rels/notesSlide15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3.xml"  /></Relationships>
</file>

<file path=ppt/notesSlides/_rels/notesSlide15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4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6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5.xml"  /></Relationships>
</file>

<file path=ppt/notesSlides/_rels/notesSlide16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6.xml"  /></Relationships>
</file>

<file path=ppt/notesSlides/_rels/notesSlide16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7.xml"  /></Relationships>
</file>

<file path=ppt/notesSlides/_rels/notesSlide16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8.xml"  /></Relationships>
</file>

<file path=ppt/notesSlides/_rels/notesSlide16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9.xml"  /></Relationships>
</file>

<file path=ppt/notesSlides/_rels/notesSlide16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0.xml"  /></Relationships>
</file>

<file path=ppt/notesSlides/_rels/notesSlide16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9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2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4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5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6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7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8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9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0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2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3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4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5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6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7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8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9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0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2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3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4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5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6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7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8.xml"  /></Relationships>
</file>

<file path=ppt/notesSlides/_rels/notesSlide5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9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6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0.xml"  /></Relationships>
</file>

<file path=ppt/notesSlides/_rels/notesSlide6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1.xml"  /></Relationships>
</file>

<file path=ppt/notesSlides/_rels/notesSlide6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2.xml"  /></Relationships>
</file>

<file path=ppt/notesSlides/_rels/notesSlide6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3.xml"  /></Relationships>
</file>

<file path=ppt/notesSlides/_rels/notesSlide6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4.xml"  /></Relationships>
</file>

<file path=ppt/notesSlides/_rels/notesSlide6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5.xml"  /></Relationships>
</file>

<file path=ppt/notesSlides/_rels/notesSlide6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6.xml"  /></Relationships>
</file>

<file path=ppt/notesSlides/_rels/notesSlide6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7.xml"  /></Relationships>
</file>

<file path=ppt/notesSlides/_rels/notesSlide6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8.xml"  /></Relationships>
</file>

<file path=ppt/notesSlides/_rels/notesSlide6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9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7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0.xml"  /></Relationships>
</file>

<file path=ppt/notesSlides/_rels/notesSlide7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9.xml"  /></Relationships>
</file>

<file path=ppt/notesSlides/_rels/notesSlide7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1.xml"  /></Relationships>
</file>

<file path=ppt/notesSlides/_rels/notesSlide7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3.xml"  /></Relationships>
</file>

<file path=ppt/notesSlides/_rels/notesSlide7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5.xml"  /></Relationships>
</file>

<file path=ppt/notesSlides/_rels/notesSlide7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7.xml"  /></Relationships>
</file>

<file path=ppt/notesSlides/_rels/notesSlide7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9.xml"  /></Relationships>
</file>

<file path=ppt/notesSlides/_rels/notesSlide7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1.xml"  /></Relationships>
</file>

<file path=ppt/notesSlides/_rels/notesSlide7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3.xml"  /></Relationships>
</file>

<file path=ppt/notesSlides/_rels/notesSlide7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5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8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6.xml"  /></Relationships>
</file>

<file path=ppt/notesSlides/_rels/notesSlide8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7.xml"  /></Relationships>
</file>

<file path=ppt/notesSlides/_rels/notesSlide8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8.xml"  /></Relationships>
</file>

<file path=ppt/notesSlides/_rels/notesSlide8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2.xml"  /></Relationships>
</file>

<file path=ppt/notesSlides/_rels/notesSlide8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9.xml"  /></Relationships>
</file>

<file path=ppt/notesSlides/_rels/notesSlide8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0.xml"  /></Relationships>
</file>

<file path=ppt/notesSlides/_rels/notesSlide8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1.xml"  /></Relationships>
</file>

<file path=ppt/notesSlides/_rels/notesSlide8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2.xml"  /></Relationships>
</file>

<file path=ppt/notesSlides/_rels/notesSlide8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3.xml"  /></Relationships>
</file>

<file path=ppt/notesSlides/_rels/notesSlide8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4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_rels/notesSlide9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5.xml"  /></Relationships>
</file>

<file path=ppt/notesSlides/_rels/notesSlide9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6.xml"  /></Relationships>
</file>

<file path=ppt/notesSlides/_rels/notesSlide9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7.xml"  /></Relationships>
</file>

<file path=ppt/notesSlides/_rels/notesSlide9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8.xml"  /></Relationships>
</file>

<file path=ppt/notesSlides/_rels/notesSlide9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9.xml"  /></Relationships>
</file>

<file path=ppt/notesSlides/_rels/notesSlide9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0.xml"  /></Relationships>
</file>

<file path=ppt/notesSlides/_rels/notesSlide9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1.xml"  /></Relationships>
</file>

<file path=ppt/notesSlides/_rels/notesSlide9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2.xml"  /></Relationships>
</file>

<file path=ppt/notesSlides/_rels/notesSlide9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3.xml"  /></Relationships>
</file>

<file path=ppt/notesSlides/_rels/notesSlide9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4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86" name="Google Shape;86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224" name="Google Shape;224;p3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24" name="Google Shape;624;p4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583" name="Google Shape;58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lasso </a:t>
            </a:r>
            <a:r>
              <a:rPr lang="ko-KR" altLang="en-US"/>
              <a:t>원리 </a:t>
            </a:r>
            <a:r>
              <a:rPr lang="en-US" altLang="ko-KR"/>
              <a:t>-</a:t>
            </a:r>
            <a:r>
              <a:rPr lang="ko-KR" altLang="en-US"/>
              <a:t> 필요없다고 생각하는 </a:t>
            </a:r>
            <a:r>
              <a:rPr lang="en-US" altLang="ko-KR"/>
              <a:t>feature </a:t>
            </a:r>
            <a:r>
              <a:rPr lang="ko-KR" altLang="en-US"/>
              <a:t>자동 삭제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lasso</a:t>
            </a:r>
            <a:r>
              <a:rPr lang="ko-KR" altLang="en-US"/>
              <a:t>의 디폴트 파라미터 모델은 해당 데이터셋에 맞지 않다고 판단됨</a:t>
            </a:r>
          </a:p>
        </p:txBody>
      </p:sp>
      <p:sp>
        <p:nvSpPr>
          <p:cNvPr id="584" name="Google Shape;584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126</a:t>
            </a:fld>
            <a:endParaRPr lang="en-US" dirty="0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24" name="Google Shape;624;p4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24" name="Google Shape;624;p4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583" name="Google Shape;58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84" name="Google Shape;584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129</a:t>
            </a:fld>
            <a:endParaRPr lang="en-US" dirty="0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24" name="Google Shape;624;p4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583" name="Google Shape;58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  <p:sp>
        <p:nvSpPr>
          <p:cNvPr id="584" name="Google Shape;584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131</a:t>
            </a:fld>
            <a:endParaRPr lang="en-US" dirty="0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  <p:sp>
        <p:nvSpPr>
          <p:cNvPr id="624" name="Google Shape;624;p4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583" name="Google Shape;58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  <p:sp>
        <p:nvSpPr>
          <p:cNvPr id="584" name="Google Shape;584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133</a:t>
            </a:fld>
            <a:endParaRPr lang="en-US" dirty="0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  <p:sp>
        <p:nvSpPr>
          <p:cNvPr id="624" name="Google Shape;624;p4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235" name="Google Shape;235;p3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트리 기반 모델(Random Forest, XGBoost, LightGBM)은 월등히 높은 성능을 보임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Ridge, Lasso, LassoCV는 튜닝 이후에도 성능 개선 효과가 거의 없음 </a:t>
            </a:r>
            <a:r>
              <a:rPr lang="en-US" altLang="ko-KR"/>
              <a:t>=</a:t>
            </a:r>
            <a:r>
              <a:rPr lang="ko-KR" altLang="en-US"/>
              <a:t> 데이터 특성상 규제 기반 모델보다 트리 모델이 적합함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Lasso는 튜닝 전 극도로 낮은 성능을 보였으나, 튜닝 후에는 정상적인 수준으로 개선</a:t>
            </a:r>
            <a:r>
              <a:rPr lang="ko-KR" altLang="en-US"/>
              <a:t>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LassoCV</a:t>
            </a:r>
            <a:r>
              <a:rPr lang="ko-KR" altLang="en-US"/>
              <a:t>는 자동으로 최적 알파값을 구해주는 모델이지만 </a:t>
            </a:r>
            <a:r>
              <a:rPr lang="en-US" altLang="ko-KR"/>
              <a:t>Lasso</a:t>
            </a:r>
            <a:r>
              <a:rPr lang="ko-KR" altLang="en-US"/>
              <a:t>의 튜닝 후 모델</a:t>
            </a:r>
            <a:r>
              <a:rPr lang="en-US" altLang="ko-KR"/>
              <a:t>(alpha=0.001)</a:t>
            </a:r>
            <a:r>
              <a:rPr lang="ko-KR" altLang="en-US"/>
              <a:t>보다 안좋은 성능을 보임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alpha</a:t>
            </a:r>
            <a:r>
              <a:rPr lang="ko-KR" altLang="en-US"/>
              <a:t>가 클수록 가중치를 </a:t>
            </a:r>
            <a:r>
              <a:rPr lang="en-US" altLang="ko-KR"/>
              <a:t>0</a:t>
            </a:r>
            <a:r>
              <a:rPr lang="ko-KR" altLang="en-US"/>
              <a:t>으로 만들어 과적합을 방지하지만 성능이 떨어질 수 있음</a:t>
            </a:r>
            <a:r>
              <a:rPr lang="en-US" altLang="ko-KR"/>
              <a:t>,</a:t>
            </a:r>
            <a:r>
              <a:rPr lang="ko-KR" altLang="en-US"/>
              <a:t> 자동 튜닝(LassoCV)이 항상 최적의 해답은 아니라는 것을 확인함</a:t>
            </a:r>
          </a:p>
        </p:txBody>
      </p:sp>
      <p:sp>
        <p:nvSpPr>
          <p:cNvPr id="696" name="Google Shape;696;p4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0ab5530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47" name="Google Shape;547;g35f0ab55303_0_3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35f7654b3a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1" name="Google Shape;1481;g35f7654b3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35f7654b3a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2" name="Google Shape;1492;g35f7654b3a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35f7654b3a8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5" name="Google Shape;1505;g35f7654b3a8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35f7654b3a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9" name="Google Shape;1519;g35f7654b3a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35f7654b3a8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8" name="Google Shape;1538;g35f7654b3a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35f7654b3a8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5" name="Google Shape;1555;g35f7654b3a8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35f7654b3a8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1" name="Google Shape;1571;g35f7654b3a8_0_4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2" name="Google Shape;1572;g35f7654b3a8_0_4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143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35f7654b3a8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6" name="Google Shape;1586;g35f7654b3a8_0_4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7" name="Google Shape;1587;g35f7654b3a8_0_4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144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248" name="Google Shape;248;p3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35f7654b3a8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1" name="Google Shape;1601;g35f7654b3a8_0_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2" name="Google Shape;1602;g35f7654b3a8_0_5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145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35f7654b3a8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6" name="Google Shape;1616;g35f7654b3a8_0_5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7" name="Google Shape;1617;g35f7654b3a8_0_5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146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35f7654b3a8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1" name="Google Shape;1631;g35f7654b3a8_0_5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2" name="Google Shape;1632;g35f7654b3a8_0_5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147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35f7654b3a8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6" name="Google Shape;1646;g35f7654b3a8_0_5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7" name="Google Shape;1647;g35f7654b3a8_0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148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35f7654b3a8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1" name="Google Shape;1661;g35f7654b3a8_0_6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2" name="Google Shape;1662;g35f7654b3a8_0_6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149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35f7654b3a8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7" name="Google Shape;1677;g35f7654b3a8_0_6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8" name="Google Shape;1678;g35f7654b3a8_0_6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150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35f7654b3a8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3" name="Google Shape;1693;g35f7654b3a8_0_6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4" name="Google Shape;1694;g35f7654b3a8_0_6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151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35f7654b3a8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9" name="Google Shape;1709;g35f7654b3a8_0_6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0" name="Google Shape;1710;g35f7654b3a8_0_6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152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35f7654b3a8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4" name="Google Shape;1724;g35f7654b3a8_0_6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5" name="Google Shape;1725;g35f7654b3a8_0_6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153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35f7654b3a8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9" name="Google Shape;1739;g35f7654b3a8_0_7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0" name="Google Shape;1740;g35f7654b3a8_0_7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154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262" name="Google Shape;262;p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35f7654b3a8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4" name="Google Shape;1754;g35f7654b3a8_0_7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5" name="Google Shape;1755;g35f7654b3a8_0_7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155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35f7654b3a8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0" name="Google Shape;1770;g35f7654b3a8_0_7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1" name="Google Shape;1771;g35f7654b3a8_0_7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156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35f7654b3a8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6" name="Google Shape;1786;g35f7654b3a8_0_7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7" name="Google Shape;1787;g35f7654b3a8_0_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157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35f7654b3a8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2" name="Google Shape;1802;g35f7654b3a8_0_7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3" name="Google Shape;1803;g35f7654b3a8_0_7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158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35f7654b3a8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7" name="Google Shape;1817;g35f7654b3a8_0_8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8" name="Google Shape;1818;g35f7654b3a8_0_8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159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35f7654b3a8_0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2" name="Google Shape;1832;g35f7654b3a8_0_8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3" name="Google Shape;1833;g35f7654b3a8_0_8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160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35f7654b3a8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7" name="Google Shape;1847;g35f7654b3a8_0_8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8" name="Google Shape;1848;g35f7654b3a8_0_8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161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35f7654b3a8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35f7654b3a8_0_8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4" name="Google Shape;1864;g35f7654b3a8_0_8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162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35f7654b3a8_0_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9" name="Google Shape;1879;g35f7654b3a8_0_8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0" name="Google Shape;1880;g35f7654b3a8_0_8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163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35f7654b3a8_0_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5" name="Google Shape;1895;g35f7654b3a8_0_9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6" name="Google Shape;1896;g35f7654b3a8_0_9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164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283" name="Google Shape;283;p6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35f7654b3a8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0" name="Google Shape;1910;g35f7654b3a8_0_9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1" name="Google Shape;1911;g35f7654b3a8_0_9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165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35f7654b3a8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5" name="Google Shape;1925;g35f7654b3a8_0_9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6" name="Google Shape;1926;g35f7654b3a8_0_9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166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35f7654b3a8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0" name="Google Shape;1940;g35f7654b3a8_0_9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1" name="Google Shape;1941;g35f7654b3a8_0_9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167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g35f7654b3a8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6" name="Google Shape;1956;g35f7654b3a8_0_9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7" name="Google Shape;1957;g35f7654b3a8_0_9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168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35f7654b3a8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2" name="Google Shape;1972;g35f7654b3a8_0_9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3" name="Google Shape;1973;g35f7654b3a8_0_9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169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35f7654b3a8_0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8" name="Google Shape;1988;g35f7654b3a8_0_10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9" name="Google Shape;1989;g35f7654b3a8_0_10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170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35f7654b3a8_0_10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003" name="Google Shape;2003;g35f7654b3a8_0_10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2004" name="Google Shape;2004;g35f7654b3a8_0_10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latin typeface="맑은 고딕"/>
                <a:ea typeface="맑은 고딕"/>
                <a:cs typeface="맑은 고딕"/>
                <a:sym typeface="맑은 고딕"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171</a:t>
            </a:fld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35f7654b3a8_0_103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018" name="Google Shape;2018;g35f7654b3a8_0_10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2019" name="Google Shape;2019;g35f7654b3a8_0_10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latin typeface="맑은 고딕"/>
                <a:ea typeface="맑은 고딕"/>
                <a:cs typeface="맑은 고딕"/>
                <a:sym typeface="맑은 고딕"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172</a:t>
            </a:fld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35f7654b3a8_0_104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033" name="Google Shape;2033;g35f7654b3a8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 dirty="0"/>
          </a:p>
        </p:txBody>
      </p:sp>
      <p:sp>
        <p:nvSpPr>
          <p:cNvPr id="2034" name="Google Shape;2034;g35f7654b3a8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latin typeface="맑은 고딕"/>
                <a:ea typeface="맑은 고딕"/>
                <a:cs typeface="맑은 고딕"/>
                <a:sym typeface="맑은 고딕"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173</a:t>
            </a:fld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35f7654b3a8_0_106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049" name="Google Shape;2049;g35f7654b3a8_0_10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 dirty="0"/>
          </a:p>
        </p:txBody>
      </p:sp>
      <p:sp>
        <p:nvSpPr>
          <p:cNvPr id="2050" name="Google Shape;2050;g35f7654b3a8_0_10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latin typeface="맑은 고딕"/>
                <a:ea typeface="맑은 고딕"/>
                <a:cs typeface="맑은 고딕"/>
                <a:sym typeface="맑은 고딕"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174</a:t>
            </a:fld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 dirty="0"/>
          </a:p>
        </p:txBody>
      </p:sp>
      <p:sp>
        <p:nvSpPr>
          <p:cNvPr id="298" name="Google Shape;298;p6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35f7654b3a8_0_107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065" name="Google Shape;2065;g35f7654b3a8_0_10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2066" name="Google Shape;2066;g35f7654b3a8_0_10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latin typeface="맑은 고딕"/>
                <a:ea typeface="맑은 고딕"/>
                <a:cs typeface="맑은 고딕"/>
                <a:sym typeface="맑은 고딕"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175</a:t>
            </a:fld>
            <a:endParaRPr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35f7654b3a8_0_1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2081" name="Google Shape;2081;g35f7654b3a8_0_11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35f7654b3a8_0_1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2095" name="Google Shape;2095;g35f7654b3a8_0_110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35f7654b3a8_0_1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2109" name="Google Shape;2109;g35f7654b3a8_0_1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0ab5530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47" name="Google Shape;547;g35f0ab55303_0_3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5f0ab55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  <p:sp>
        <p:nvSpPr>
          <p:cNvPr id="558" name="Google Shape;558;g35f0ab55303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616421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5f0ab55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  <p:sp>
        <p:nvSpPr>
          <p:cNvPr id="558" name="Google Shape;558;g35f0ab55303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5f0ab55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58" name="Google Shape;558;g35f0ab55303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5f0ab55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58" name="Google Shape;558;g35f0ab55303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5f0ab55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58" name="Google Shape;558;g35f0ab55303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1909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310" name="Google Shape;310;p6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5f0ab55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58" name="Google Shape;558;g35f0ab55303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5f0ab55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58" name="Google Shape;558;g35f0ab55303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5f0ab55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58" name="Google Shape;558;g35f0ab55303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714218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5f0ab55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58" name="Google Shape;558;g35f0ab55303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938365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5f0ab55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58" name="Google Shape;558;g35f0ab55303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437256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5f0ab55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  <p:sp>
        <p:nvSpPr>
          <p:cNvPr id="558" name="Google Shape;558;g35f0ab55303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648415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5f0ab55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  <p:sp>
        <p:nvSpPr>
          <p:cNvPr id="558" name="Google Shape;558;g35f0ab55303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327" name="Google Shape;327;p6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343" name="Google Shape;343;p6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362" name="Google Shape;362;p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00" name="Google Shape;100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378" name="Google Shape;378;p6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396" name="Google Shape;396;p6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412" name="Google Shape;412;p6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430" name="Google Shape;430;p7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446" name="Google Shape;446;p7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462" name="Google Shape;462;p7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480" name="Google Shape;480;p7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496" name="Google Shape;496;p7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515" name="Google Shape;515;p7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531" name="Google Shape;531;p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21" name="Google Shape;121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549" name="Google Shape;549;p7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565" name="Google Shape;565;p7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583" name="Google Shape;583;p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 dirty="0"/>
          </a:p>
        </p:txBody>
      </p:sp>
      <p:sp>
        <p:nvSpPr>
          <p:cNvPr id="565" name="Google Shape;565;p7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  <p:extLst>
      <p:ext uri="{BB962C8B-B14F-4D97-AF65-F5344CB8AC3E}">
        <p14:creationId xmlns:p14="http://schemas.microsoft.com/office/powerpoint/2010/main" val="9544044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583" name="Google Shape;583;p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  <p:extLst>
      <p:ext uri="{BB962C8B-B14F-4D97-AF65-F5344CB8AC3E}">
        <p14:creationId xmlns:p14="http://schemas.microsoft.com/office/powerpoint/2010/main" val="42236094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/>
          </a:p>
        </p:txBody>
      </p:sp>
      <p:sp>
        <p:nvSpPr>
          <p:cNvPr id="599" name="Google Shape;599;p8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84" name="Google Shape;184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37</a:t>
            </a:fld>
            <a:endParaRPr dirty="0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01" name="Google Shape;201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13" name="Google Shape;21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dirty="0" err="1">
                <a:latin typeface="맑은 고딕"/>
                <a:ea typeface="맑은 고딕"/>
                <a:cs typeface="Arial"/>
                <a:sym typeface="Arial"/>
              </a:rPr>
              <a:t>native.country는</a:t>
            </a:r>
            <a:r>
              <a:rPr lang="en-US" sz="1200" dirty="0">
                <a:latin typeface="맑은 고딕"/>
                <a:ea typeface="맑은 고딕"/>
                <a:cs typeface="Arial"/>
                <a:sym typeface="Arial"/>
              </a:rPr>
              <a:t> United-</a:t>
            </a:r>
            <a:r>
              <a:rPr lang="en-US" sz="1200" dirty="0" err="1">
                <a:latin typeface="맑은 고딕"/>
                <a:ea typeface="맑은 고딕"/>
                <a:cs typeface="Arial"/>
                <a:sym typeface="Arial"/>
              </a:rPr>
              <a:t>States가</a:t>
            </a:r>
            <a:r>
              <a:rPr lang="en-US" sz="1200" dirty="0">
                <a:latin typeface="맑은 고딕"/>
                <a:ea typeface="맑은 고딕"/>
                <a:cs typeface="Arial"/>
                <a:sym typeface="Arial"/>
              </a:rPr>
              <a:t> </a:t>
            </a:r>
            <a:r>
              <a:rPr lang="en-US" sz="1200" dirty="0" err="1">
                <a:latin typeface="맑은 고딕"/>
                <a:ea typeface="맑은 고딕"/>
                <a:cs typeface="Arial"/>
                <a:sym typeface="Arial"/>
              </a:rPr>
              <a:t>대부분</a:t>
            </a:r>
            <a:r>
              <a:rPr lang="en-US" sz="1200" dirty="0">
                <a:latin typeface="맑은 고딕"/>
                <a:ea typeface="맑은 고딕"/>
                <a:cs typeface="Arial"/>
                <a:sym typeface="Arial"/>
              </a:rPr>
              <a:t> </a:t>
            </a:r>
            <a:r>
              <a:rPr lang="en-US" sz="1200" dirty="0" err="1">
                <a:latin typeface="맑은 고딕"/>
                <a:ea typeface="맑은 고딕"/>
                <a:cs typeface="Arial"/>
                <a:sym typeface="Arial"/>
              </a:rPr>
              <a:t>차지하여</a:t>
            </a:r>
            <a:r>
              <a:rPr lang="en-US" sz="1200" dirty="0">
                <a:latin typeface="맑은 고딕"/>
                <a:ea typeface="맑은 고딕"/>
                <a:cs typeface="Arial"/>
                <a:sym typeface="Arial"/>
              </a:rPr>
              <a:t> </a:t>
            </a:r>
            <a:r>
              <a:rPr lang="en-US" sz="1200" dirty="0" err="1">
                <a:latin typeface="맑은 고딕"/>
                <a:ea typeface="맑은 고딕"/>
                <a:cs typeface="Arial"/>
                <a:sym typeface="Arial"/>
              </a:rPr>
              <a:t>대표성을</a:t>
            </a:r>
            <a:r>
              <a:rPr lang="en-US" sz="1200" dirty="0">
                <a:latin typeface="맑은 고딕"/>
                <a:ea typeface="맑은 고딕"/>
                <a:cs typeface="Arial"/>
                <a:sym typeface="Arial"/>
              </a:rPr>
              <a:t> </a:t>
            </a:r>
            <a:r>
              <a:rPr lang="en-US" sz="1200" dirty="0" err="1">
                <a:latin typeface="맑은 고딕"/>
                <a:ea typeface="맑은 고딕"/>
                <a:cs typeface="Arial"/>
                <a:sym typeface="Arial"/>
              </a:rPr>
              <a:t>가지기</a:t>
            </a:r>
            <a:r>
              <a:rPr lang="en-US" sz="1200" dirty="0">
                <a:latin typeface="맑은 고딕"/>
                <a:ea typeface="맑은 고딕"/>
                <a:cs typeface="Arial"/>
                <a:sym typeface="Arial"/>
              </a:rPr>
              <a:t> </a:t>
            </a:r>
            <a:r>
              <a:rPr lang="en-US" sz="1200" dirty="0" err="1">
                <a:latin typeface="맑은 고딕"/>
                <a:ea typeface="맑은 고딕"/>
                <a:cs typeface="Arial"/>
                <a:sym typeface="Arial"/>
              </a:rPr>
              <a:t>어렵다고</a:t>
            </a:r>
            <a:r>
              <a:rPr lang="en-US" sz="1200" dirty="0">
                <a:latin typeface="맑은 고딕"/>
                <a:ea typeface="맑은 고딕"/>
                <a:cs typeface="Arial"/>
                <a:sym typeface="Arial"/>
              </a:rPr>
              <a:t> </a:t>
            </a:r>
            <a:r>
              <a:rPr lang="en-US" sz="1200" dirty="0" err="1">
                <a:latin typeface="맑은 고딕"/>
                <a:ea typeface="맑은 고딕"/>
                <a:cs typeface="Arial"/>
                <a:sym typeface="Arial"/>
              </a:rPr>
              <a:t>판단하여</a:t>
            </a:r>
            <a:r>
              <a:rPr lang="en-US" sz="1200" dirty="0">
                <a:latin typeface="맑은 고딕"/>
                <a:ea typeface="맑은 고딕"/>
                <a:cs typeface="Arial"/>
                <a:sym typeface="Arial"/>
              </a:rPr>
              <a:t> </a:t>
            </a:r>
            <a:r>
              <a:rPr lang="en-US" sz="1200" dirty="0" err="1">
                <a:latin typeface="맑은 고딕"/>
                <a:ea typeface="맑은 고딕"/>
                <a:cs typeface="Arial"/>
                <a:sym typeface="Arial"/>
              </a:rPr>
              <a:t>컬럼</a:t>
            </a:r>
            <a:r>
              <a:rPr lang="en-US" sz="1200" dirty="0">
                <a:latin typeface="맑은 고딕"/>
                <a:ea typeface="맑은 고딕"/>
                <a:cs typeface="Arial"/>
                <a:sym typeface="Arial"/>
              </a:rPr>
              <a:t> </a:t>
            </a:r>
            <a:r>
              <a:rPr lang="en-US" sz="1200" dirty="0" err="1">
                <a:latin typeface="맑은 고딕"/>
                <a:ea typeface="맑은 고딕"/>
                <a:cs typeface="Arial"/>
                <a:sym typeface="Arial"/>
              </a:rPr>
              <a:t>삭제</a:t>
            </a:r>
            <a:endParaRPr lang="en-US" sz="1200" dirty="0">
              <a:latin typeface="맑은 고딕"/>
              <a:ea typeface="맑은 고딕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/>
          </a:p>
        </p:txBody>
      </p:sp>
      <p:sp>
        <p:nvSpPr>
          <p:cNvPr id="214" name="Google Shape;21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39</a:t>
            </a:fld>
            <a:endParaRPr dirty="0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34" name="Google Shape;134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27" name="Google Shape;227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39" name="Google Shape;239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53" name="Google Shape;253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67" name="Google Shape;267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81" name="Google Shape;281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93" name="Google Shape;293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07" name="Google Shape;307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21" name="Google Shape;321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14e03b5e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37" name="Google Shape;337;g35e14e03b5e_3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350" name="Google Shape;35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51" name="Google Shape;35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49</a:t>
            </a:fld>
            <a:endParaRPr dirty="0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53" name="Google Shape;153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e6dd6e44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73" name="Google Shape;273;g35ee6dd6e44_0_24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65" name="Google Shape;365;p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e6dd6e44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08" name="Google Shape;308;g35ee6dd6e44_0_26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379" name="Google Shape;37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80" name="Google Shape;380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53</a:t>
            </a:fld>
            <a:endParaRPr lang="en-US" dirty="0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ee6dd6e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42" name="Google Shape;342;g35ee6dd6e44_0_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94" name="Google Shape;394;p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ee6dd6e4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76" name="Google Shape;376;g35ee6dd6e44_0_4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08" name="Google Shape;40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409" name="Google Shape;40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57</a:t>
            </a:fld>
            <a:endParaRPr lang="en-US" dirty="0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ee6dd6e4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427" name="Google Shape;427;g35ee6dd6e44_0_8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AUC </a:t>
            </a:r>
            <a:r>
              <a:rPr lang="ko-KR" altLang="en-US"/>
              <a:t>스코어 하락</a:t>
            </a:r>
            <a:r>
              <a:rPr lang="en-US" altLang="ko-KR"/>
              <a:t> - </a:t>
            </a:r>
            <a:r>
              <a:rPr lang="ko-KR" altLang="en-US"/>
              <a:t>구분 능력이 소폭 저하</a:t>
            </a:r>
          </a:p>
        </p:txBody>
      </p:sp>
      <p:sp>
        <p:nvSpPr>
          <p:cNvPr id="423" name="Google Shape;423;p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34" name="Google Shape;134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ee6dd6e4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462" name="Google Shape;462;g35ee6dd6e44_0_13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37" name="Google Shape;43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438" name="Google Shape;43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61</a:t>
            </a:fld>
            <a:endParaRPr lang="en-US" dirty="0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5ee6dd6e44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496" name="Google Shape;496;g35ee6dd6e44_0_18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AUC,</a:t>
            </a:r>
            <a:r>
              <a:rPr lang="ko-KR" altLang="en-US"/>
              <a:t> </a:t>
            </a:r>
            <a:r>
              <a:rPr lang="en-US" altLang="ko-KR"/>
              <a:t>F1</a:t>
            </a:r>
            <a:r>
              <a:rPr lang="ko-KR" altLang="en-US"/>
              <a:t>스코어 하락 </a:t>
            </a:r>
            <a:r>
              <a:rPr lang="en-US" altLang="ko-KR"/>
              <a:t>-</a:t>
            </a:r>
            <a:r>
              <a:rPr lang="ko-KR" altLang="en-US"/>
              <a:t> 구분 능력 과 정밀도 또는 재현률 하락</a:t>
            </a:r>
          </a:p>
        </p:txBody>
      </p:sp>
      <p:sp>
        <p:nvSpPr>
          <p:cNvPr id="452" name="Google Shape;452;p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5ee6dd6e44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31" name="Google Shape;531;g35ee6dd6e44_0_2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튜닝시 </a:t>
            </a:r>
            <a:r>
              <a:rPr lang="en-US" altLang="ko-KR"/>
              <a:t>KNN</a:t>
            </a:r>
            <a:r>
              <a:rPr lang="ko-KR" altLang="en-US"/>
              <a:t>이 상승폭이 가장 높음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전체적인 스코어는 </a:t>
            </a:r>
            <a:r>
              <a:rPr lang="en-US" altLang="ko-KR"/>
              <a:t>Random Forest</a:t>
            </a:r>
            <a:r>
              <a:rPr lang="ko-KR" altLang="en-US"/>
              <a:t>가 가장 높음</a:t>
            </a:r>
          </a:p>
        </p:txBody>
      </p:sp>
      <p:sp>
        <p:nvSpPr>
          <p:cNvPr id="466" name="Google Shape;466;p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84" name="Google Shape;184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67</a:t>
            </a:fld>
            <a:endParaRPr lang="en-US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68</a:t>
            </a:fld>
            <a:endParaRPr lang="en-US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69</a:t>
            </a:fld>
            <a:endParaRPr lang="en-US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dirty="0"/>
              <a:t> </a:t>
            </a:r>
            <a:endParaRPr lang="en-US" altLang="ko-KR" sz="1000" u="none" strike="noStrike" cap="none" dirty="0">
              <a:latin typeface="맑은 고딕"/>
              <a:ea typeface="맑은 고딕"/>
              <a:cs typeface="Arial"/>
              <a:sym typeface="Arial"/>
            </a:endParaRPr>
          </a:p>
        </p:txBody>
      </p:sp>
      <p:sp>
        <p:nvSpPr>
          <p:cNvPr id="175" name="Google Shape;175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 lvl="0">
                <a:defRPr/>
              </a:pPr>
              <a:t>70</a:t>
            </a:fld>
            <a:endParaRPr lang="en-US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e6dd6e44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73" name="Google Shape;273;g35ee6dd6e44_0_24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39364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e6dd6e44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73" name="Google Shape;273;g35ee6dd6e44_0_24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83271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e6dd6e44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73" name="Google Shape;273;g35ee6dd6e44_0_24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784364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e6dd6e44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73" name="Google Shape;273;g35ee6dd6e44_0_24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93583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e6dd6e44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73" name="Google Shape;273;g35ee6dd6e44_0_24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33434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e6dd6e44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73" name="Google Shape;273;g35ee6dd6e44_0_24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466442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e6dd6e44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73" name="Google Shape;273;g35ee6dd6e44_0_24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39434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e6dd6e44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73" name="Google Shape;273;g35ee6dd6e44_0_24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47052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84" name="Google Shape;184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75" name="Google Shape;175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;n"/>
          <p:cNvSpPr>
            <a:spLocks noGrp="1" noRot="1" noChangeAspect="1" noTextEdit="1"/>
          </p:cNvSpPr>
          <p:nvPr>
            <p:ph type="sldImg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6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Google Shape;8;n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96</a:t>
            </a:fld>
            <a:endParaRPr lang="en-US"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;n"/>
          <p:cNvSpPr>
            <a:spLocks noGrp="1" noRot="1" noChangeAspect="1" noTextEdit="1"/>
          </p:cNvSpPr>
          <p:nvPr>
            <p:ph type="sldImg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Google Shape;6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Google Shape;8;n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97</a:t>
            </a:fld>
            <a:endParaRPr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;n"/>
          <p:cNvSpPr>
            <a:spLocks noGrp="1" noRot="1" noChangeAspect="1" noTextEdit="1"/>
          </p:cNvSpPr>
          <p:nvPr>
            <p:ph type="sldImg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Google Shape;6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Google Shape;8;n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98</a:t>
            </a:fld>
            <a:endParaRPr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102</a:t>
            </a:fld>
            <a:endParaRPr lang="en-US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하이퍼파라미터</a:t>
            </a:r>
            <a:r>
              <a:rPr lang="ko-KR" altLang="en-US" dirty="0"/>
              <a:t> 튜닝 전에 기본 파라미터 값으로 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하이퍼파라미터의</a:t>
            </a:r>
            <a:r>
              <a:rPr lang="ko-KR" altLang="en-US" dirty="0"/>
              <a:t> 영향을 가장 많이 받은 모델은 </a:t>
            </a:r>
            <a:r>
              <a:rPr lang="en-US" altLang="ko-KR" dirty="0" err="1"/>
              <a:t>XGBoost</a:t>
            </a:r>
            <a:r>
              <a:rPr lang="ko-KR" altLang="en-US" dirty="0"/>
              <a:t>이다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109</a:t>
            </a:fld>
            <a:endParaRPr lang="en-US"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;n"/>
          <p:cNvSpPr>
            <a:spLocks noGrp="1" noRot="1" noChangeAspect="1" noTextEdit="1"/>
          </p:cNvSpPr>
          <p:nvPr>
            <p:ph type="sldImg" idx="3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Google Shape;6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Google Shape;8;n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110</a:t>
            </a:fld>
            <a:endParaRPr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세개의 비선형 모델 중 </a:t>
            </a:r>
            <a:r>
              <a:rPr lang="en-US" altLang="ko-KR"/>
              <a:t>LGBM</a:t>
            </a:r>
            <a:r>
              <a:rPr lang="ko-KR" altLang="en-US"/>
              <a:t>의 변동이 가장 컸음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111</a:t>
            </a:fld>
            <a:endParaRPr lang="en-US"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84" name="Google Shape;184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80" name="Google Shape;48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481" name="Google Shape;481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113</a:t>
            </a:fld>
            <a:endParaRPr lang="en-US" dirty="0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493" name="Google Shape;493;p2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84" name="Google Shape;184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변수 간 상관관계가 높아 분석에 부정적인 영향을 미칠 수 있기 때문에 변수삭제</a:t>
            </a:r>
            <a:endParaRPr/>
          </a:p>
        </p:txBody>
      </p:sp>
      <p:sp>
        <p:nvSpPr>
          <p:cNvPr id="505" name="Google Shape;505;p3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5e14e03b5e_2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carat</a:t>
            </a:r>
            <a:r>
              <a:rPr lang="ko-KR" altLang="en-US"/>
              <a:t>은 </a:t>
            </a:r>
            <a:r>
              <a:rPr lang="en-US" altLang="ko-KR"/>
              <a:t>target</a:t>
            </a:r>
            <a:r>
              <a:rPr lang="ko-KR" altLang="en-US"/>
              <a:t>과의 양의 선형 관계를 뚜렷하게 확인할 수 있고 </a:t>
            </a:r>
            <a:r>
              <a:rPr lang="en-US" altLang="ko-KR"/>
              <a:t>depth</a:t>
            </a:r>
            <a:r>
              <a:rPr lang="ko-KR" altLang="en-US"/>
              <a:t>와 </a:t>
            </a:r>
            <a:r>
              <a:rPr lang="en-US" altLang="ko-KR"/>
              <a:t>table</a:t>
            </a:r>
            <a:r>
              <a:rPr lang="ko-KR" altLang="en-US"/>
              <a:t>은 데이터가 대부분 </a:t>
            </a:r>
            <a:r>
              <a:rPr lang="en-US" altLang="ko-KR"/>
              <a:t>60,</a:t>
            </a:r>
            <a:r>
              <a:rPr lang="ko-KR" altLang="en-US"/>
              <a:t> </a:t>
            </a:r>
            <a:r>
              <a:rPr lang="en-US" altLang="ko-KR"/>
              <a:t>55~60</a:t>
            </a:r>
            <a:r>
              <a:rPr lang="ko-KR" altLang="en-US"/>
              <a:t> 정도에 몰려있어 </a:t>
            </a:r>
            <a:r>
              <a:rPr lang="en-US" altLang="ko-KR"/>
              <a:t>target</a:t>
            </a:r>
            <a:r>
              <a:rPr lang="ko-KR" altLang="en-US"/>
              <a:t> 상관관계가 약하다는 것을 확인할 수 있음</a:t>
            </a:r>
          </a:p>
        </p:txBody>
      </p:sp>
      <p:sp>
        <p:nvSpPr>
          <p:cNvPr id="518" name="Google Shape;518;g35e14e03b5e_2_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5e14e03b5e_2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비대칭 그래프의 형태를 하고 있으며 추가로 정규화가 필요하다는 것을 확인하였고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depth</a:t>
            </a:r>
            <a:r>
              <a:rPr lang="ko-KR" altLang="en-US"/>
              <a:t>와 </a:t>
            </a:r>
            <a:r>
              <a:rPr lang="en-US" altLang="ko-KR"/>
              <a:t>table</a:t>
            </a:r>
            <a:r>
              <a:rPr lang="ko-KR" altLang="en-US"/>
              <a:t>은 비교적 정규분포에 가까운 형태를 하고 있음을 확인하였음</a:t>
            </a:r>
          </a:p>
        </p:txBody>
      </p:sp>
      <p:sp>
        <p:nvSpPr>
          <p:cNvPr id="518" name="Google Shape;518;g35e14e03b5e_2_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37" name="Google Shape;537;p3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e14e03b5e_2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cut - 1, 2, 3</a:t>
            </a:r>
            <a:r>
              <a:rPr lang="ko-KR" altLang="en-US"/>
              <a:t>는 비슷한 분산을 가지지만 </a:t>
            </a:r>
            <a:r>
              <a:rPr lang="en-US" altLang="ko-KR"/>
              <a:t>5</a:t>
            </a:r>
            <a:r>
              <a:rPr lang="ko-KR" altLang="en-US"/>
              <a:t>의 경우 상대적으로 더 가격이 높은 분포도 존재함 </a:t>
            </a:r>
            <a:r>
              <a:rPr lang="en-US" altLang="ko-KR"/>
              <a:t>=</a:t>
            </a:r>
            <a:r>
              <a:rPr lang="ko-KR" altLang="en-US"/>
              <a:t> 컷이 좋다고 가격이 반드시 높아지지는 않음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color - D~J</a:t>
            </a:r>
            <a:r>
              <a:rPr lang="ko-KR" altLang="en-US"/>
              <a:t>까지 등급별로 구분되어 있지만 낮은 색상 등급의 다이아 중에서 고가의 다이아가 많이 존재함 </a:t>
            </a:r>
            <a:r>
              <a:rPr lang="en-US" altLang="ko-KR"/>
              <a:t>=</a:t>
            </a:r>
            <a:r>
              <a:rPr lang="ko-KR" altLang="en-US"/>
              <a:t> 색상이 가격에 미치는 영향은 뚜렷하지 않음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clarity -</a:t>
            </a:r>
            <a:r>
              <a:rPr lang="ko-KR" altLang="en-US"/>
              <a:t> 전반적으로 </a:t>
            </a:r>
            <a:r>
              <a:rPr lang="en-US" altLang="ko-KR"/>
              <a:t>IF, VVS1(</a:t>
            </a:r>
            <a:r>
              <a:rPr lang="ko-KR" altLang="en-US"/>
              <a:t>내포물이 적은 등급</a:t>
            </a:r>
            <a:r>
              <a:rPr lang="en-US" altLang="ko-KR"/>
              <a:t>)</a:t>
            </a:r>
            <a:r>
              <a:rPr lang="ko-KR" altLang="en-US"/>
              <a:t>에서 높은 가격대를 형성함 허나 낮은 등급에서도 고가의 다이아 존재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clarity</a:t>
            </a:r>
            <a:r>
              <a:rPr lang="ko-KR" altLang="en-US"/>
              <a:t>와 </a:t>
            </a:r>
            <a:r>
              <a:rPr lang="en-US" altLang="ko-KR"/>
              <a:t>price</a:t>
            </a:r>
            <a:r>
              <a:rPr lang="ko-KR" altLang="en-US"/>
              <a:t>는 어느정도 양의 상관관계를 보임</a:t>
            </a:r>
          </a:p>
        </p:txBody>
      </p:sp>
      <p:sp>
        <p:nvSpPr>
          <p:cNvPr id="549" name="Google Shape;549;g35e14e03b5e_2_3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5e14e03b5e_3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65" name="Google Shape;565;g35e14e03b5e_3_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14e03b5e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carat과 table은 변환을 했지만 여전히 정규성에서 약간 벗어나는 경향이 있고, depth는 변환 후 정규성에 잘 맞아떨어졌다고 해석할 수 있음</a:t>
            </a:r>
          </a:p>
        </p:txBody>
      </p:sp>
      <p:sp>
        <p:nvSpPr>
          <p:cNvPr id="337" name="Google Shape;337;g35e14e03b5e_3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14e03b5e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37" name="Google Shape;337;g35e14e03b5e_3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583" name="Google Shape;58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84" name="Google Shape;584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123</a:t>
            </a:fld>
            <a:endParaRPr lang="en-US" dirty="0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583" name="Google Shape;58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84" name="Google Shape;584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124</a:t>
            </a:fld>
            <a:endParaRPr lang="en-US" dirty="0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7" name="Google Shape;17;p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8" name="Google Shape;18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0" name="Google Shape;80;p5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1" name="Google Shape;81;p5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2" name="Google Shape;82;p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3" name="Google Shape;83;p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BD707-D9CF-40AE-B4C6-C98DA3205C09}" type="datetime1">
              <a:rPr lang="en-US" smtClean="0"/>
              <a:pPr>
                <a:defRPr/>
              </a:pPr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15528-21DE-4FAA-801E-634DDDAF4B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BD707-D9CF-40AE-B4C6-C98DA3205C09}" type="datetime1">
              <a:rPr lang="en-US" smtClean="0"/>
              <a:pPr>
                <a:defRPr/>
              </a:pPr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15528-21DE-4FAA-801E-634DDDAF4B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BD707-D9CF-40AE-B4C6-C98DA3205C09}" type="datetime1">
              <a:rPr lang="en-US" smtClean="0"/>
              <a:pPr>
                <a:defRPr/>
              </a:pPr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15528-21DE-4FAA-801E-634DDDAF4B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BD707-D9CF-40AE-B4C6-C98DA3205C09}" type="datetime1">
              <a:rPr lang="en-US" smtClean="0"/>
              <a:pPr>
                <a:defRPr/>
              </a:pPr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15528-21DE-4FAA-801E-634DDDAF4B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BD707-D9CF-40AE-B4C6-C98DA3205C09}" type="datetime1">
              <a:rPr lang="en-US" smtClean="0"/>
              <a:pPr>
                <a:defRPr/>
              </a:pPr>
              <a:t>6/5/2025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15528-21DE-4FAA-801E-634DDDAF4B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BD707-D9CF-40AE-B4C6-C98DA3205C09}" type="datetime1">
              <a:rPr lang="en-US" smtClean="0"/>
              <a:pPr>
                <a:defRPr/>
              </a:pPr>
              <a:t>6/5/2025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15528-21DE-4FAA-801E-634DDDAF4B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BD707-D9CF-40AE-B4C6-C98DA3205C09}" type="datetime1">
              <a:rPr lang="en-US" smtClean="0"/>
              <a:pPr>
                <a:defRPr/>
              </a:pPr>
              <a:t>6/5/2025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15528-21DE-4FAA-801E-634DDDAF4B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BD707-D9CF-40AE-B4C6-C98DA3205C09}" type="datetime1">
              <a:rPr lang="en-US" smtClean="0"/>
              <a:pPr>
                <a:defRPr/>
              </a:pPr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15528-21DE-4FAA-801E-634DDDAF4B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BD707-D9CF-40AE-B4C6-C98DA3205C09}" type="datetime1">
              <a:rPr lang="en-US" smtClean="0"/>
              <a:pPr>
                <a:defRPr/>
              </a:pPr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15528-21DE-4FAA-801E-634DDDAF4B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5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8" name="Google Shape;28;p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9" name="Google Shape;29;p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0" name="Google Shape;30;p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BD707-D9CF-40AE-B4C6-C98DA3205C09}" type="datetime1">
              <a:rPr lang="en-US" smtClean="0"/>
              <a:pPr>
                <a:defRPr/>
              </a:pPr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15528-21DE-4FAA-801E-634DDDAF4B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BD707-D9CF-40AE-B4C6-C98DA3205C09}" type="datetime1">
              <a:rPr lang="en-US" smtClean="0"/>
              <a:pPr>
                <a:defRPr/>
              </a:pPr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15528-21DE-4FAA-801E-634DDDAF4B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3" name="Google Shape;33;p5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4" name="Google Shape;34;p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5" name="Google Shape;35;p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6" name="Google Shape;36;p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5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 dirty="0"/>
          </a:p>
        </p:txBody>
      </p:sp>
      <p:sp>
        <p:nvSpPr>
          <p:cNvPr id="40" name="Google Shape;40;p5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 dirty="0"/>
          </a:p>
        </p:txBody>
      </p:sp>
      <p:sp>
        <p:nvSpPr>
          <p:cNvPr id="41" name="Google Shape;41;p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2" name="Google Shape;42;p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3" name="Google Shape;43;p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6" name="Google Shape;46;p5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7" name="Google Shape;47;p5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 dirty="0"/>
          </a:p>
        </p:txBody>
      </p:sp>
      <p:sp>
        <p:nvSpPr>
          <p:cNvPr id="48" name="Google Shape;48;p5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9" name="Google Shape;49;p5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 dirty="0"/>
          </a:p>
        </p:txBody>
      </p:sp>
      <p:sp>
        <p:nvSpPr>
          <p:cNvPr id="50" name="Google Shape;50;p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1" name="Google Shape;51;p5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2" name="Google Shape;52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" name="Google Shape;55;p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6" name="Google Shape;56;p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7" name="Google Shape;57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5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61" name="Google Shape;61;p5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 dirty="0"/>
          </a:p>
        </p:txBody>
      </p:sp>
      <p:sp>
        <p:nvSpPr>
          <p:cNvPr id="62" name="Google Shape;62;p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3" name="Google Shape;63;p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4" name="Google Shape;64;p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5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 dirty="0"/>
          </a:p>
        </p:txBody>
      </p:sp>
      <p:sp>
        <p:nvSpPr>
          <p:cNvPr id="69" name="Google Shape;69;p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0" name="Google Shape;70;p5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1" name="Google Shape;71;p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5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5" name="Google Shape;75;p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6" name="Google Shape;76;p5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7" name="Google Shape;77;p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10" Type="http://schemas.openxmlformats.org/officeDocument/2006/relationships/slideLayout" Target="../slideLayouts/slideLayout20.xml"  /><Relationship Id="rId11" Type="http://schemas.openxmlformats.org/officeDocument/2006/relationships/slideLayout" Target="../slideLayouts/slideLayout21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2.xml"  /><Relationship Id="rId3" Type="http://schemas.openxmlformats.org/officeDocument/2006/relationships/slideLayout" Target="../slideLayouts/slideLayout13.xml"  /><Relationship Id="rId4" Type="http://schemas.openxmlformats.org/officeDocument/2006/relationships/slideLayout" Target="../slideLayouts/slideLayout14.xml"  /><Relationship Id="rId5" Type="http://schemas.openxmlformats.org/officeDocument/2006/relationships/slideLayout" Target="../slideLayouts/slideLayout15.xml"  /><Relationship Id="rId6" Type="http://schemas.openxmlformats.org/officeDocument/2006/relationships/slideLayout" Target="../slideLayouts/slideLayout16.xml"  /><Relationship Id="rId7" Type="http://schemas.openxmlformats.org/officeDocument/2006/relationships/slideLayout" Target="../slideLayouts/slideLayout17.xml"  /><Relationship Id="rId8" Type="http://schemas.openxmlformats.org/officeDocument/2006/relationships/slideLayout" Target="../slideLayouts/slideLayout18.xml"  /><Relationship Id="rId9" Type="http://schemas.openxmlformats.org/officeDocument/2006/relationships/slideLayout" Target="../slideLayouts/slideLayout1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3" name="Google Shape;13;p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4" name="Google Shape;14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1_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 dirty="0"/>
              <a:t>Click to edit Master text styles</a:t>
            </a:r>
          </a:p>
          <a:p>
            <a:pPr lvl="1">
              <a:defRPr/>
            </a:pPr>
            <a:r>
              <a:rPr lang="en-US" dirty="0"/>
              <a:t>Second level</a:t>
            </a:r>
          </a:p>
          <a:p>
            <a:pPr lvl="2">
              <a:defRPr/>
            </a:pPr>
            <a:r>
              <a:rPr lang="en-US" dirty="0"/>
              <a:t>Third level</a:t>
            </a:r>
          </a:p>
          <a:p>
            <a:pPr lvl="3">
              <a:defRPr/>
            </a:pPr>
            <a:r>
              <a:rPr lang="en-US" dirty="0"/>
              <a:t>Fourth level</a:t>
            </a:r>
          </a:p>
          <a:p>
            <a:pPr lvl="4">
              <a:defRPr/>
            </a:pPr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1D8BD707-D9CF-40AE-B4C6-C98DA3205C09}" type="datetime1">
              <a:rPr lang="en-US" smtClean="0"/>
              <a:pPr>
                <a:defRPr/>
              </a:pPr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B6F15528-21DE-4FAA-801E-634DDDAF4B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hyperlink" Target="https://www.kaggle.com/datasets/nimapourmoradi/raisin-binary-classification" TargetMode="External"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10" Type="http://schemas.openxmlformats.org/officeDocument/2006/relationships/image" Target="../media/image179.png"  /><Relationship Id="rId2" Type="http://schemas.openxmlformats.org/officeDocument/2006/relationships/image" Target="../media/image5.png"  /><Relationship Id="rId3" Type="http://schemas.openxmlformats.org/officeDocument/2006/relationships/image" Target="../media/image4.png"  /><Relationship Id="rId4" Type="http://schemas.openxmlformats.org/officeDocument/2006/relationships/image" Target="../media/image3.png"  /><Relationship Id="rId5" Type="http://schemas.openxmlformats.org/officeDocument/2006/relationships/image" Target="../media/image174.png"  /><Relationship Id="rId6" Type="http://schemas.openxmlformats.org/officeDocument/2006/relationships/image" Target="../media/image175.png"  /><Relationship Id="rId7" Type="http://schemas.openxmlformats.org/officeDocument/2006/relationships/image" Target="../media/image176.png"  /><Relationship Id="rId8" Type="http://schemas.openxmlformats.org/officeDocument/2006/relationships/image" Target="../media/image177.png"  /><Relationship Id="rId9" Type="http://schemas.openxmlformats.org/officeDocument/2006/relationships/image" Target="../media/image178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image" Target="../media/image5.png"  /><Relationship Id="rId3" Type="http://schemas.openxmlformats.org/officeDocument/2006/relationships/image" Target="../media/image4.png"  /><Relationship Id="rId4" Type="http://schemas.openxmlformats.org/officeDocument/2006/relationships/image" Target="../media/image3.png"  /><Relationship Id="rId5" Type="http://schemas.openxmlformats.org/officeDocument/2006/relationships/image" Target="../media/image180.png"  /><Relationship Id="rId6" Type="http://schemas.openxmlformats.org/officeDocument/2006/relationships/image" Target="../media/image181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notesSlide" Target="../notesSlides/notesSlide83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82.png"  /><Relationship Id="rId7" Type="http://schemas.openxmlformats.org/officeDocument/2006/relationships/image" Target="../media/image183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image" Target="../media/image5.png"  /><Relationship Id="rId3" Type="http://schemas.openxmlformats.org/officeDocument/2006/relationships/image" Target="../media/image4.png"  /><Relationship Id="rId4" Type="http://schemas.openxmlformats.org/officeDocument/2006/relationships/image" Target="../media/image3.png"  /><Relationship Id="rId5" Type="http://schemas.openxmlformats.org/officeDocument/2006/relationships/image" Target="../media/image184.png"  /><Relationship Id="rId6" Type="http://schemas.openxmlformats.org/officeDocument/2006/relationships/image" Target="../media/image185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image" Target="../media/image5.png"  /><Relationship Id="rId3" Type="http://schemas.openxmlformats.org/officeDocument/2006/relationships/image" Target="../media/image4.png"  /><Relationship Id="rId4" Type="http://schemas.openxmlformats.org/officeDocument/2006/relationships/image" Target="../media/image3.png"  /><Relationship Id="rId5" Type="http://schemas.openxmlformats.org/officeDocument/2006/relationships/image" Target="../media/image186.png"  /><Relationship Id="rId6" Type="http://schemas.openxmlformats.org/officeDocument/2006/relationships/image" Target="../media/image187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image" Target="../media/image5.png"  /><Relationship Id="rId3" Type="http://schemas.openxmlformats.org/officeDocument/2006/relationships/image" Target="../media/image4.png"  /><Relationship Id="rId4" Type="http://schemas.openxmlformats.org/officeDocument/2006/relationships/image" Target="../media/image3.png"  /><Relationship Id="rId5" Type="http://schemas.openxmlformats.org/officeDocument/2006/relationships/image" Target="../media/image188.png"  /><Relationship Id="rId6" Type="http://schemas.openxmlformats.org/officeDocument/2006/relationships/image" Target="../media/image189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image" Target="../media/image5.png"  /><Relationship Id="rId3" Type="http://schemas.openxmlformats.org/officeDocument/2006/relationships/image" Target="../media/image4.png"  /><Relationship Id="rId4" Type="http://schemas.openxmlformats.org/officeDocument/2006/relationships/image" Target="../media/image3.png"  /><Relationship Id="rId5" Type="http://schemas.openxmlformats.org/officeDocument/2006/relationships/image" Target="../media/image190.png"  /><Relationship Id="rId6" Type="http://schemas.openxmlformats.org/officeDocument/2006/relationships/image" Target="../media/image191.pn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image" Target="../media/image5.png"  /><Relationship Id="rId3" Type="http://schemas.openxmlformats.org/officeDocument/2006/relationships/image" Target="../media/image4.png"  /><Relationship Id="rId4" Type="http://schemas.openxmlformats.org/officeDocument/2006/relationships/image" Target="../media/image3.png"  /><Relationship Id="rId5" Type="http://schemas.openxmlformats.org/officeDocument/2006/relationships/image" Target="../media/image192.png"  /><Relationship Id="rId6" Type="http://schemas.openxmlformats.org/officeDocument/2006/relationships/image" Target="../media/image193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image" Target="../media/image5.png"  /><Relationship Id="rId3" Type="http://schemas.openxmlformats.org/officeDocument/2006/relationships/image" Target="../media/image4.png"  /><Relationship Id="rId4" Type="http://schemas.openxmlformats.org/officeDocument/2006/relationships/image" Target="../media/image3.png"  /><Relationship Id="rId5" Type="http://schemas.openxmlformats.org/officeDocument/2006/relationships/image" Target="../media/image194.png"  /><Relationship Id="rId6" Type="http://schemas.openxmlformats.org/officeDocument/2006/relationships/image" Target="../media/image19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notesSlide" Target="../notesSlides/notesSlide84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96.png"  /><Relationship Id="rId7" Type="http://schemas.openxmlformats.org/officeDocument/2006/relationships/image" Target="../media/image19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6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notesSlide" Target="../notesSlides/notesSlide85.xml"  /><Relationship Id="rId3" Type="http://schemas.openxmlformats.org/officeDocument/2006/relationships/image" Target="../media/image118.png"  /><Relationship Id="rId4" Type="http://schemas.openxmlformats.org/officeDocument/2006/relationships/image" Target="../media/image119.png"  /><Relationship Id="rId5" Type="http://schemas.openxmlformats.org/officeDocument/2006/relationships/image" Target="../media/image120.png"  /><Relationship Id="rId6" Type="http://schemas.openxmlformats.org/officeDocument/2006/relationships/image" Target="../media/image198.png"  /><Relationship Id="rId7" Type="http://schemas.openxmlformats.org/officeDocument/2006/relationships/image" Target="../media/image19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notesSlide" Target="../notesSlides/notesSlide86.xml"  /><Relationship Id="rId3" Type="http://schemas.openxmlformats.org/officeDocument/2006/relationships/image" Target="../media/image118.png"  /><Relationship Id="rId4" Type="http://schemas.openxmlformats.org/officeDocument/2006/relationships/image" Target="../media/image119.png"  /><Relationship Id="rId5" Type="http://schemas.openxmlformats.org/officeDocument/2006/relationships/image" Target="../media/image120.png"  /><Relationship Id="rId6" Type="http://schemas.openxmlformats.org/officeDocument/2006/relationships/image" Target="../media/image200.png"  /><Relationship Id="rId7" Type="http://schemas.openxmlformats.org/officeDocument/2006/relationships/image" Target="../media/image201.pn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7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8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hyperlink" Target="https://www.kaggle.com/datasets/shivam2503/diamonds" TargetMode="External"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9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02.png"  /><Relationship Id="rId7" Type="http://schemas.openxmlformats.org/officeDocument/2006/relationships/image" Target="../media/image203.pn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0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04.png"  /><Relationship Id="rId7" Type="http://schemas.openxmlformats.org/officeDocument/2006/relationships/image" Target="../media/image205.pn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1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06.png"  /><Relationship Id="rId7" Type="http://schemas.openxmlformats.org/officeDocument/2006/relationships/image" Target="../media/image207.png"  /><Relationship Id="rId8" Type="http://schemas.openxmlformats.org/officeDocument/2006/relationships/image" Target="../media/image208.pn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2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09.png"  /><Relationship Id="rId7" Type="http://schemas.openxmlformats.org/officeDocument/2006/relationships/image" Target="../media/image210.png"  /><Relationship Id="rId8" Type="http://schemas.openxmlformats.org/officeDocument/2006/relationships/image" Target="../media/image211.pn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3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12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4.xml"  /><Relationship Id="rId3" Type="http://schemas.openxmlformats.org/officeDocument/2006/relationships/image" Target="../media/image213.png"  /><Relationship Id="rId4" Type="http://schemas.openxmlformats.org/officeDocument/2006/relationships/image" Target="../media/image214.png"  /><Relationship Id="rId5" Type="http://schemas.openxmlformats.org/officeDocument/2006/relationships/image" Target="../media/image5.png"  /><Relationship Id="rId6" Type="http://schemas.openxmlformats.org/officeDocument/2006/relationships/image" Target="../media/image4.png"  /><Relationship Id="rId7" Type="http://schemas.openxmlformats.org/officeDocument/2006/relationships/image" Target="../media/image3.png"  /><Relationship Id="rId8" Type="http://schemas.openxmlformats.org/officeDocument/2006/relationships/image" Target="../media/image21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7.pn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5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16.png"  /><Relationship Id="rId7" Type="http://schemas.openxmlformats.org/officeDocument/2006/relationships/image" Target="../media/image217.png"  /><Relationship Id="rId8" Type="http://schemas.openxmlformats.org/officeDocument/2006/relationships/image" Target="../media/image218.png"  /><Relationship Id="rId9" Type="http://schemas.openxmlformats.org/officeDocument/2006/relationships/image" Target="../media/image21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6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20.png"  /><Relationship Id="rId7" Type="http://schemas.openxmlformats.org/officeDocument/2006/relationships/image" Target="../media/image221.png"  /><Relationship Id="rId8" Type="http://schemas.openxmlformats.org/officeDocument/2006/relationships/image" Target="../media/image222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7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23.pn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8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24.png"  /><Relationship Id="rId7" Type="http://schemas.openxmlformats.org/officeDocument/2006/relationships/image" Target="../media/image22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9.xml"  /><Relationship Id="rId3" Type="http://schemas.openxmlformats.org/officeDocument/2006/relationships/image" Target="../media/image226.png"  /><Relationship Id="rId4" Type="http://schemas.openxmlformats.org/officeDocument/2006/relationships/image" Target="../media/image227.png"  /><Relationship Id="rId5" Type="http://schemas.openxmlformats.org/officeDocument/2006/relationships/image" Target="../media/image5.png"  /><Relationship Id="rId6" Type="http://schemas.openxmlformats.org/officeDocument/2006/relationships/image" Target="../media/image4.png"  /><Relationship Id="rId7" Type="http://schemas.openxmlformats.org/officeDocument/2006/relationships/image" Target="../media/image3.pn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0.xml"  /><Relationship Id="rId3" Type="http://schemas.openxmlformats.org/officeDocument/2006/relationships/image" Target="../media/image224.png"  /><Relationship Id="rId4" Type="http://schemas.openxmlformats.org/officeDocument/2006/relationships/image" Target="../media/image228.png"  /><Relationship Id="rId5" Type="http://schemas.openxmlformats.org/officeDocument/2006/relationships/image" Target="../media/image5.png"  /><Relationship Id="rId6" Type="http://schemas.openxmlformats.org/officeDocument/2006/relationships/image" Target="../media/image4.png"  /><Relationship Id="rId7" Type="http://schemas.openxmlformats.org/officeDocument/2006/relationships/image" Target="../media/image3.pn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1.xml"  /><Relationship Id="rId3" Type="http://schemas.openxmlformats.org/officeDocument/2006/relationships/image" Target="../media/image229.png"  /><Relationship Id="rId4" Type="http://schemas.openxmlformats.org/officeDocument/2006/relationships/image" Target="../media/image230.png"  /><Relationship Id="rId5" Type="http://schemas.openxmlformats.org/officeDocument/2006/relationships/image" Target="../media/image5.png"  /><Relationship Id="rId6" Type="http://schemas.openxmlformats.org/officeDocument/2006/relationships/image" Target="../media/image4.png"  /><Relationship Id="rId7" Type="http://schemas.openxmlformats.org/officeDocument/2006/relationships/image" Target="../media/image3.png"  /><Relationship Id="rId8" Type="http://schemas.openxmlformats.org/officeDocument/2006/relationships/image" Target="../media/image231.pn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2.xml"  /><Relationship Id="rId3" Type="http://schemas.openxmlformats.org/officeDocument/2006/relationships/image" Target="../media/image232.png"  /><Relationship Id="rId4" Type="http://schemas.openxmlformats.org/officeDocument/2006/relationships/image" Target="../media/image233.png"  /><Relationship Id="rId5" Type="http://schemas.openxmlformats.org/officeDocument/2006/relationships/image" Target="../media/image5.png"  /><Relationship Id="rId6" Type="http://schemas.openxmlformats.org/officeDocument/2006/relationships/image" Target="../media/image4.png"  /><Relationship Id="rId7" Type="http://schemas.openxmlformats.org/officeDocument/2006/relationships/image" Target="../media/image3.pn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3.xml"  /><Relationship Id="rId3" Type="http://schemas.openxmlformats.org/officeDocument/2006/relationships/image" Target="../media/image234.png"  /><Relationship Id="rId4" Type="http://schemas.openxmlformats.org/officeDocument/2006/relationships/image" Target="../media/image235.png"  /><Relationship Id="rId5" Type="http://schemas.openxmlformats.org/officeDocument/2006/relationships/image" Target="../media/image5.png"  /><Relationship Id="rId6" Type="http://schemas.openxmlformats.org/officeDocument/2006/relationships/image" Target="../media/image4.png"  /><Relationship Id="rId7" Type="http://schemas.openxmlformats.org/officeDocument/2006/relationships/image" Target="../media/image3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4.xml"  /><Relationship Id="rId3" Type="http://schemas.openxmlformats.org/officeDocument/2006/relationships/image" Target="../media/image236.png"  /><Relationship Id="rId4" Type="http://schemas.openxmlformats.org/officeDocument/2006/relationships/image" Target="../media/image237.png"  /><Relationship Id="rId5" Type="http://schemas.openxmlformats.org/officeDocument/2006/relationships/image" Target="../media/image5.png"  /><Relationship Id="rId6" Type="http://schemas.openxmlformats.org/officeDocument/2006/relationships/image" Target="../media/image4.png"  /><Relationship Id="rId7" Type="http://schemas.openxmlformats.org/officeDocument/2006/relationships/image" Target="../media/image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5.xml"  /><Relationship Id="rId3" Type="http://schemas.openxmlformats.org/officeDocument/2006/relationships/image" Target="../media/image238.png"  /><Relationship Id="rId4" Type="http://schemas.openxmlformats.org/officeDocument/2006/relationships/image" Target="../media/image239.png"  /><Relationship Id="rId5" Type="http://schemas.openxmlformats.org/officeDocument/2006/relationships/image" Target="../media/image5.png"  /><Relationship Id="rId6" Type="http://schemas.openxmlformats.org/officeDocument/2006/relationships/image" Target="../media/image4.png"  /><Relationship Id="rId7" Type="http://schemas.openxmlformats.org/officeDocument/2006/relationships/image" Target="../media/image3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6.xml"  /><Relationship Id="rId3" Type="http://schemas.openxmlformats.org/officeDocument/2006/relationships/image" Target="../media/image240.png"  /><Relationship Id="rId4" Type="http://schemas.openxmlformats.org/officeDocument/2006/relationships/image" Target="../media/image241.png"  /><Relationship Id="rId5" Type="http://schemas.openxmlformats.org/officeDocument/2006/relationships/image" Target="../media/image5.png"  /><Relationship Id="rId6" Type="http://schemas.openxmlformats.org/officeDocument/2006/relationships/image" Target="../media/image4.png"  /><Relationship Id="rId7" Type="http://schemas.openxmlformats.org/officeDocument/2006/relationships/image" Target="../media/image3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7.xml"  /><Relationship Id="rId3" Type="http://schemas.openxmlformats.org/officeDocument/2006/relationships/image" Target="../media/image242.png"  /><Relationship Id="rId4" Type="http://schemas.openxmlformats.org/officeDocument/2006/relationships/image" Target="../media/image243.png"  /><Relationship Id="rId5" Type="http://schemas.openxmlformats.org/officeDocument/2006/relationships/image" Target="../media/image5.png"  /><Relationship Id="rId6" Type="http://schemas.openxmlformats.org/officeDocument/2006/relationships/image" Target="../media/image4.png"  /><Relationship Id="rId7" Type="http://schemas.openxmlformats.org/officeDocument/2006/relationships/image" Target="../media/image3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8.xml"  /><Relationship Id="rId3" Type="http://schemas.openxmlformats.org/officeDocument/2006/relationships/image" Target="../media/image244.png"  /><Relationship Id="rId4" Type="http://schemas.openxmlformats.org/officeDocument/2006/relationships/image" Target="../media/image245.png"  /><Relationship Id="rId5" Type="http://schemas.openxmlformats.org/officeDocument/2006/relationships/image" Target="../media/image5.png"  /><Relationship Id="rId6" Type="http://schemas.openxmlformats.org/officeDocument/2006/relationships/image" Target="../media/image4.png"  /><Relationship Id="rId7" Type="http://schemas.openxmlformats.org/officeDocument/2006/relationships/image" Target="../media/image3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9.xml"  /><Relationship Id="rId3" Type="http://schemas.openxmlformats.org/officeDocument/2006/relationships/image" Target="../media/image246.png"  /><Relationship Id="rId4" Type="http://schemas.openxmlformats.org/officeDocument/2006/relationships/image" Target="../media/image247.png"  /><Relationship Id="rId5" Type="http://schemas.openxmlformats.org/officeDocument/2006/relationships/image" Target="../media/image5.png"  /><Relationship Id="rId6" Type="http://schemas.openxmlformats.org/officeDocument/2006/relationships/image" Target="../media/image4.png"  /><Relationship Id="rId7" Type="http://schemas.openxmlformats.org/officeDocument/2006/relationships/image" Target="../media/image3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0.xml"  /><Relationship Id="rId3" Type="http://schemas.openxmlformats.org/officeDocument/2006/relationships/image" Target="../media/image248.png"  /><Relationship Id="rId4" Type="http://schemas.openxmlformats.org/officeDocument/2006/relationships/image" Target="../media/image249.png"  /><Relationship Id="rId5" Type="http://schemas.openxmlformats.org/officeDocument/2006/relationships/image" Target="../media/image5.png"  /><Relationship Id="rId6" Type="http://schemas.openxmlformats.org/officeDocument/2006/relationships/image" Target="../media/image4.png"  /><Relationship Id="rId7" Type="http://schemas.openxmlformats.org/officeDocument/2006/relationships/image" Target="../media/image3.pn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1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2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3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50.pn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4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5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Relationship Id="rId8" Type="http://schemas.openxmlformats.org/officeDocument/2006/relationships/image" Target="../media/image23.pn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56.png"  /><Relationship Id="rId11" Type="http://schemas.openxmlformats.org/officeDocument/2006/relationships/image" Target="../media/image257.png"  /><Relationship Id="rId2" Type="http://schemas.openxmlformats.org/officeDocument/2006/relationships/notesSlide" Target="../notesSlides/notesSlide115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52.png"  /><Relationship Id="rId7" Type="http://schemas.openxmlformats.org/officeDocument/2006/relationships/image" Target="../media/image253.png"  /><Relationship Id="rId8" Type="http://schemas.openxmlformats.org/officeDocument/2006/relationships/image" Target="../media/image254.png"  /><Relationship Id="rId9" Type="http://schemas.openxmlformats.org/officeDocument/2006/relationships/image" Target="../media/image25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6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58.png"  /><Relationship Id="rId7" Type="http://schemas.openxmlformats.org/officeDocument/2006/relationships/image" Target="../media/image259.png"  /><Relationship Id="rId8" Type="http://schemas.openxmlformats.org/officeDocument/2006/relationships/image" Target="../media/image260.png"  /><Relationship Id="rId9" Type="http://schemas.openxmlformats.org/officeDocument/2006/relationships/image" Target="../media/image261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7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62.png"  /><Relationship Id="rId7" Type="http://schemas.openxmlformats.org/officeDocument/2006/relationships/image" Target="../media/image263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8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64.png"  /><Relationship Id="rId7" Type="http://schemas.openxmlformats.org/officeDocument/2006/relationships/image" Target="../media/image265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9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66.png"  /><Relationship Id="rId7" Type="http://schemas.openxmlformats.org/officeDocument/2006/relationships/image" Target="../media/image267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0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68.png"  /><Relationship Id="rId7" Type="http://schemas.openxmlformats.org/officeDocument/2006/relationships/image" Target="../media/image26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1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64.png"  /><Relationship Id="rId7" Type="http://schemas.openxmlformats.org/officeDocument/2006/relationships/image" Target="../media/image270.pn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2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71.png"  /><Relationship Id="rId7" Type="http://schemas.openxmlformats.org/officeDocument/2006/relationships/image" Target="../media/image272.pn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3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73.png"  /><Relationship Id="rId7" Type="http://schemas.openxmlformats.org/officeDocument/2006/relationships/image" Target="../media/image274.pn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4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75.png"  /><Relationship Id="rId7" Type="http://schemas.openxmlformats.org/officeDocument/2006/relationships/image" Target="../media/image27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4.pn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5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77.png"  /><Relationship Id="rId7" Type="http://schemas.openxmlformats.org/officeDocument/2006/relationships/image" Target="../media/image278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6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79.png"  /><Relationship Id="rId7" Type="http://schemas.openxmlformats.org/officeDocument/2006/relationships/image" Target="../media/image278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7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80.png"  /><Relationship Id="rId7" Type="http://schemas.openxmlformats.org/officeDocument/2006/relationships/image" Target="../media/image281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8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82.png"  /><Relationship Id="rId7" Type="http://schemas.openxmlformats.org/officeDocument/2006/relationships/image" Target="../media/image267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9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83.png"  /><Relationship Id="rId7" Type="http://schemas.openxmlformats.org/officeDocument/2006/relationships/image" Target="../media/image284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0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85.png"  /><Relationship Id="rId7" Type="http://schemas.openxmlformats.org/officeDocument/2006/relationships/image" Target="../media/image286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1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87.png"  /><Relationship Id="rId7" Type="http://schemas.openxmlformats.org/officeDocument/2006/relationships/image" Target="../media/image288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2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89.png"  /><Relationship Id="rId7" Type="http://schemas.openxmlformats.org/officeDocument/2006/relationships/image" Target="../media/image290.pn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3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91.png"  /><Relationship Id="rId7" Type="http://schemas.openxmlformats.org/officeDocument/2006/relationships/image" Target="../media/image292.pn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4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93.png"  /><Relationship Id="rId7" Type="http://schemas.openxmlformats.org/officeDocument/2006/relationships/image" Target="../media/image29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Relationship Id="rId8" Type="http://schemas.openxmlformats.org/officeDocument/2006/relationships/image" Target="../media/image27.pn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5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95.png"  /><Relationship Id="rId7" Type="http://schemas.openxmlformats.org/officeDocument/2006/relationships/image" Target="../media/image296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6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97.png"  /><Relationship Id="rId7" Type="http://schemas.openxmlformats.org/officeDocument/2006/relationships/image" Target="../media/image298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7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99.png"  /><Relationship Id="rId7" Type="http://schemas.openxmlformats.org/officeDocument/2006/relationships/image" Target="../media/image300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8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01.png"  /><Relationship Id="rId7" Type="http://schemas.openxmlformats.org/officeDocument/2006/relationships/image" Target="../media/image302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9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03.png"  /><Relationship Id="rId7" Type="http://schemas.openxmlformats.org/officeDocument/2006/relationships/image" Target="../media/image304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0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05.png"  /><Relationship Id="rId7" Type="http://schemas.openxmlformats.org/officeDocument/2006/relationships/image" Target="../media/image306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1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07.png"  /><Relationship Id="rId7" Type="http://schemas.openxmlformats.org/officeDocument/2006/relationships/image" Target="../media/image308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2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09.png"  /><Relationship Id="rId7" Type="http://schemas.openxmlformats.org/officeDocument/2006/relationships/image" Target="../media/image310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3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11.png"  /><Relationship Id="rId7" Type="http://schemas.openxmlformats.org/officeDocument/2006/relationships/image" Target="../media/image312.pn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4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13.png"  /><Relationship Id="rId7" Type="http://schemas.openxmlformats.org/officeDocument/2006/relationships/image" Target="../media/image31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8.pn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5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15.png"  /><Relationship Id="rId7" Type="http://schemas.openxmlformats.org/officeDocument/2006/relationships/image" Target="../media/image316.pn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6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17.png"  /><Relationship Id="rId7" Type="http://schemas.openxmlformats.org/officeDocument/2006/relationships/image" Target="../media/image318.pn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7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19.png"  /><Relationship Id="rId7" Type="http://schemas.openxmlformats.org/officeDocument/2006/relationships/image" Target="../media/image320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8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21.png"  /><Relationship Id="rId7" Type="http://schemas.openxmlformats.org/officeDocument/2006/relationships/image" Target="../media/image322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9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23.png"  /><Relationship Id="rId7" Type="http://schemas.openxmlformats.org/officeDocument/2006/relationships/image" Target="../media/image324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0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25.png"  /><Relationship Id="rId7" Type="http://schemas.openxmlformats.org/officeDocument/2006/relationships/image" Target="../media/image326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1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27.png"  /><Relationship Id="rId7" Type="http://schemas.openxmlformats.org/officeDocument/2006/relationships/image" Target="../media/image328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2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29.png"  /><Relationship Id="rId7" Type="http://schemas.openxmlformats.org/officeDocument/2006/relationships/image" Target="../media/image330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3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31.png"  /><Relationship Id="rId7" Type="http://schemas.openxmlformats.org/officeDocument/2006/relationships/image" Target="../media/image332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4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Relationship Id="rId8" Type="http://schemas.openxmlformats.org/officeDocument/2006/relationships/image" Target="../media/image31.pn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5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4.pn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6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7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33.png"  /><Relationship Id="rId7" Type="http://schemas.openxmlformats.org/officeDocument/2006/relationships/image" Target="../media/image334.pn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8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35.png"  /><Relationship Id="rId7" Type="http://schemas.openxmlformats.org/officeDocument/2006/relationships/image" Target="../media/image336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9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37.png"  /><Relationship Id="rId7" Type="http://schemas.openxmlformats.org/officeDocument/2006/relationships/image" Target="../media/image338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0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39.png"  /><Relationship Id="rId7" Type="http://schemas.openxmlformats.org/officeDocument/2006/relationships/image" Target="../media/image340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1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41.png"  /><Relationship Id="rId7" Type="http://schemas.openxmlformats.org/officeDocument/2006/relationships/image" Target="../media/image342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2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43.png"  /><Relationship Id="rId7" Type="http://schemas.openxmlformats.org/officeDocument/2006/relationships/image" Target="../media/image344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3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45.png"  /><Relationship Id="rId7" Type="http://schemas.openxmlformats.org/officeDocument/2006/relationships/image" Target="../media/image346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4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47.png"  /><Relationship Id="rId7" Type="http://schemas.openxmlformats.org/officeDocument/2006/relationships/image" Target="../media/image34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2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5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49.pn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6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5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4.png"  /><Relationship Id="rId4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3.png"  /><Relationship Id="rId7" Type="http://schemas.openxmlformats.org/officeDocument/2006/relationships/image" Target="../media/image34.png"  /><Relationship Id="rId8" Type="http://schemas.openxmlformats.org/officeDocument/2006/relationships/image" Target="../media/image3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37.png"  /><Relationship Id="rId7" Type="http://schemas.openxmlformats.org/officeDocument/2006/relationships/image" Target="../media/image38.png"  /><Relationship Id="rId8" Type="http://schemas.openxmlformats.org/officeDocument/2006/relationships/image" Target="../media/image3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4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4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4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46.png"  /><Relationship Id="rId7" Type="http://schemas.openxmlformats.org/officeDocument/2006/relationships/image" Target="../media/image47.png"  /><Relationship Id="rId8" Type="http://schemas.openxmlformats.org/officeDocument/2006/relationships/image" Target="../media/image4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4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50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5.png"  /><Relationship Id="rId4" Type="http://schemas.openxmlformats.org/officeDocument/2006/relationships/image" Target="../media/image8.png"  /><Relationship Id="rId5" Type="http://schemas.openxmlformats.org/officeDocument/2006/relationships/image" Target="../media/image6.png"  /><Relationship Id="rId6" Type="http://schemas.openxmlformats.org/officeDocument/2006/relationships/image" Target="../media/image9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5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54.png"  /><Relationship Id="rId7" Type="http://schemas.openxmlformats.org/officeDocument/2006/relationships/image" Target="../media/image55.png"  /><Relationship Id="rId8" Type="http://schemas.openxmlformats.org/officeDocument/2006/relationships/image" Target="../media/image5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5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58.png"  /><Relationship Id="rId7" Type="http://schemas.openxmlformats.org/officeDocument/2006/relationships/image" Target="../media/image59.png"  /><Relationship Id="rId8" Type="http://schemas.openxmlformats.org/officeDocument/2006/relationships/image" Target="../media/image60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6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hyperlink" Target="https://www.kaggle.com/datasets/uciml/adult-census-income/data" TargetMode="External"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62.png"  /><Relationship Id="rId7" Type="http://schemas.openxmlformats.org/officeDocument/2006/relationships/image" Target="../media/image63.png"  /><Relationship Id="rId8" Type="http://schemas.openxmlformats.org/officeDocument/2006/relationships/image" Target="../media/image6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6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5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0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6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1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67.png"  /><Relationship Id="rId7" Type="http://schemas.openxmlformats.org/officeDocument/2006/relationships/image" Target="../media/image68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2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69.png"  /><Relationship Id="rId7" Type="http://schemas.openxmlformats.org/officeDocument/2006/relationships/image" Target="../media/image70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71.png"  /><Relationship Id="rId7" Type="http://schemas.openxmlformats.org/officeDocument/2006/relationships/image" Target="../media/image72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4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73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74.png"  /><Relationship Id="rId7" Type="http://schemas.openxmlformats.org/officeDocument/2006/relationships/image" Target="../media/image7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6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76.png"  /><Relationship Id="rId7" Type="http://schemas.openxmlformats.org/officeDocument/2006/relationships/image" Target="../media/image77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7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78.png"  /><Relationship Id="rId7" Type="http://schemas.openxmlformats.org/officeDocument/2006/relationships/image" Target="../media/image79.png"  /><Relationship Id="rId8" Type="http://schemas.openxmlformats.org/officeDocument/2006/relationships/image" Target="../media/image80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8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81.png"  /><Relationship Id="rId7" Type="http://schemas.openxmlformats.org/officeDocument/2006/relationships/image" Target="../media/image82.png"  /><Relationship Id="rId8" Type="http://schemas.openxmlformats.org/officeDocument/2006/relationships/image" Target="../media/image83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84.png"  /><Relationship Id="rId7" Type="http://schemas.openxmlformats.org/officeDocument/2006/relationships/image" Target="../media/image85.png"  /><Relationship Id="rId8" Type="http://schemas.openxmlformats.org/officeDocument/2006/relationships/image" Target="../media/image8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5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0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87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1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88.png"  /><Relationship Id="rId7" Type="http://schemas.openxmlformats.org/officeDocument/2006/relationships/image" Target="../media/image89.png"  /><Relationship Id="rId8" Type="http://schemas.openxmlformats.org/officeDocument/2006/relationships/image" Target="../media/image90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2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91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3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92.png"  /><Relationship Id="rId7" Type="http://schemas.openxmlformats.org/officeDocument/2006/relationships/image" Target="../media/image93.png"  /><Relationship Id="rId8" Type="http://schemas.openxmlformats.org/officeDocument/2006/relationships/image" Target="../media/image94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4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9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5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96.png"  /><Relationship Id="rId7" Type="http://schemas.openxmlformats.org/officeDocument/2006/relationships/image" Target="../media/image97.png"  /><Relationship Id="rId8" Type="http://schemas.openxmlformats.org/officeDocument/2006/relationships/image" Target="../media/image98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6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99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7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00.png"  /><Relationship Id="rId7" Type="http://schemas.openxmlformats.org/officeDocument/2006/relationships/image" Target="../media/image101.png"  /><Relationship Id="rId8" Type="http://schemas.openxmlformats.org/officeDocument/2006/relationships/image" Target="../media/image102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8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03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9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04.png"  /><Relationship Id="rId7" Type="http://schemas.openxmlformats.org/officeDocument/2006/relationships/image" Target="../media/image105.png"  /><Relationship Id="rId8" Type="http://schemas.openxmlformats.org/officeDocument/2006/relationships/image" Target="../media/image10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5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15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0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07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1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08.png"  /><Relationship Id="rId7" Type="http://schemas.openxmlformats.org/officeDocument/2006/relationships/image" Target="../media/image109.png"  /><Relationship Id="rId8" Type="http://schemas.openxmlformats.org/officeDocument/2006/relationships/image" Target="../media/image110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2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11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3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12.png"  /><Relationship Id="rId7" Type="http://schemas.openxmlformats.org/officeDocument/2006/relationships/image" Target="../media/image113.png"  /><Relationship Id="rId8" Type="http://schemas.openxmlformats.org/officeDocument/2006/relationships/image" Target="../media/image114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4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1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5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16.png"  /><Relationship Id="rId7" Type="http://schemas.openxmlformats.org/officeDocument/2006/relationships/image" Target="../media/image117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6.xml"  /><Relationship Id="rId3" Type="http://schemas.openxmlformats.org/officeDocument/2006/relationships/image" Target="../media/image118.png"  /><Relationship Id="rId4" Type="http://schemas.openxmlformats.org/officeDocument/2006/relationships/image" Target="../media/image119.png"  /><Relationship Id="rId5" Type="http://schemas.openxmlformats.org/officeDocument/2006/relationships/image" Target="../media/image120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7.xml"  /><Relationship Id="rId3" Type="http://schemas.openxmlformats.org/officeDocument/2006/relationships/image" Target="../media/image121.png"  /><Relationship Id="rId4" Type="http://schemas.openxmlformats.org/officeDocument/2006/relationships/image" Target="../media/image122.png"  /><Relationship Id="rId5" Type="http://schemas.openxmlformats.org/officeDocument/2006/relationships/image" Target="../media/image123.png"  /><Relationship Id="rId6" Type="http://schemas.openxmlformats.org/officeDocument/2006/relationships/hyperlink" Target="https://www.kaggle.com/datasets/uciml/breast-cancer-wisconsin-data" TargetMode="External"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8.xml"  /><Relationship Id="rId3" Type="http://schemas.openxmlformats.org/officeDocument/2006/relationships/image" Target="../media/image121.png"  /><Relationship Id="rId4" Type="http://schemas.openxmlformats.org/officeDocument/2006/relationships/image" Target="../media/image122.png"  /><Relationship Id="rId5" Type="http://schemas.openxmlformats.org/officeDocument/2006/relationships/image" Target="../media/image123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9.xml"  /><Relationship Id="rId3" Type="http://schemas.openxmlformats.org/officeDocument/2006/relationships/image" Target="../media/image121.png"  /><Relationship Id="rId4" Type="http://schemas.openxmlformats.org/officeDocument/2006/relationships/image" Target="../media/image122.png"  /><Relationship Id="rId5" Type="http://schemas.openxmlformats.org/officeDocument/2006/relationships/image" Target="../media/image12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5.png"  /><Relationship Id="rId4" Type="http://schemas.openxmlformats.org/officeDocument/2006/relationships/image" Target="../media/image3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0.xml"  /><Relationship Id="rId3" Type="http://schemas.openxmlformats.org/officeDocument/2006/relationships/image" Target="../media/image121.png"  /><Relationship Id="rId4" Type="http://schemas.openxmlformats.org/officeDocument/2006/relationships/image" Target="../media/image122.png"  /><Relationship Id="rId5" Type="http://schemas.openxmlformats.org/officeDocument/2006/relationships/image" Target="../media/image123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1.png"  /><Relationship Id="rId3" Type="http://schemas.openxmlformats.org/officeDocument/2006/relationships/image" Target="../media/image122.png"  /><Relationship Id="rId4" Type="http://schemas.openxmlformats.org/officeDocument/2006/relationships/image" Target="../media/image123.png"  /><Relationship Id="rId5" Type="http://schemas.openxmlformats.org/officeDocument/2006/relationships/image" Target="../media/image124.png"  /><Relationship Id="rId6" Type="http://schemas.openxmlformats.org/officeDocument/2006/relationships/image" Target="../media/image125.png"  /><Relationship Id="rId7" Type="http://schemas.openxmlformats.org/officeDocument/2006/relationships/image" Target="../media/image126.png"  /><Relationship Id="rId8" Type="http://schemas.openxmlformats.org/officeDocument/2006/relationships/image" Target="../media/image127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Relationship Id="rId4" Type="http://schemas.openxmlformats.org/officeDocument/2006/relationships/image" Target="../media/image120.png"  /><Relationship Id="rId5" Type="http://schemas.openxmlformats.org/officeDocument/2006/relationships/image" Target="../media/image128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Relationship Id="rId4" Type="http://schemas.openxmlformats.org/officeDocument/2006/relationships/image" Target="../media/image120.png"  /><Relationship Id="rId5" Type="http://schemas.openxmlformats.org/officeDocument/2006/relationships/image" Target="../media/image129.png"  /><Relationship Id="rId6" Type="http://schemas.openxmlformats.org/officeDocument/2006/relationships/image" Target="../media/image130.png"  /><Relationship Id="rId7" Type="http://schemas.openxmlformats.org/officeDocument/2006/relationships/image" Target="../media/image131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Relationship Id="rId4" Type="http://schemas.openxmlformats.org/officeDocument/2006/relationships/image" Target="../media/image120.png"  /><Relationship Id="rId5" Type="http://schemas.openxmlformats.org/officeDocument/2006/relationships/image" Target="../media/image132.png"  /><Relationship Id="rId6" Type="http://schemas.openxmlformats.org/officeDocument/2006/relationships/image" Target="../media/image133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Relationship Id="rId4" Type="http://schemas.openxmlformats.org/officeDocument/2006/relationships/image" Target="../media/image120.png"  /><Relationship Id="rId5" Type="http://schemas.openxmlformats.org/officeDocument/2006/relationships/image" Target="../media/image134.png"  /><Relationship Id="rId6" Type="http://schemas.openxmlformats.org/officeDocument/2006/relationships/image" Target="../media/image135.png"  /><Relationship Id="rId7" Type="http://schemas.openxmlformats.org/officeDocument/2006/relationships/image" Target="../media/image136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Relationship Id="rId4" Type="http://schemas.openxmlformats.org/officeDocument/2006/relationships/image" Target="../media/image120.png"  /><Relationship Id="rId5" Type="http://schemas.openxmlformats.org/officeDocument/2006/relationships/image" Target="../media/image137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1.png"  /><Relationship Id="rId3" Type="http://schemas.openxmlformats.org/officeDocument/2006/relationships/image" Target="../media/image122.png"  /><Relationship Id="rId4" Type="http://schemas.openxmlformats.org/officeDocument/2006/relationships/image" Target="../media/image123.png"  /><Relationship Id="rId5" Type="http://schemas.openxmlformats.org/officeDocument/2006/relationships/image" Target="../media/image138.png"  /><Relationship Id="rId6" Type="http://schemas.openxmlformats.org/officeDocument/2006/relationships/image" Target="../media/image139.png"  /><Relationship Id="rId7" Type="http://schemas.openxmlformats.org/officeDocument/2006/relationships/image" Target="../media/image140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Relationship Id="rId4" Type="http://schemas.openxmlformats.org/officeDocument/2006/relationships/image" Target="../media/image120.png"  /><Relationship Id="rId5" Type="http://schemas.openxmlformats.org/officeDocument/2006/relationships/image" Target="../media/image141.png"  /><Relationship Id="rId6" Type="http://schemas.openxmlformats.org/officeDocument/2006/relationships/image" Target="../media/image142.png"  /><Relationship Id="rId7" Type="http://schemas.openxmlformats.org/officeDocument/2006/relationships/image" Target="../media/image143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1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4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5.png"  /><Relationship Id="rId4" Type="http://schemas.openxmlformats.org/officeDocument/2006/relationships/image" Target="../media/image3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Relationship Id="rId4" Type="http://schemas.openxmlformats.org/officeDocument/2006/relationships/image" Target="../media/image120.png"  /><Relationship Id="rId5" Type="http://schemas.openxmlformats.org/officeDocument/2006/relationships/image" Target="../media/image145.png"  /><Relationship Id="rId6" Type="http://schemas.openxmlformats.org/officeDocument/2006/relationships/image" Target="../media/image146.png"  /><Relationship Id="rId7" Type="http://schemas.openxmlformats.org/officeDocument/2006/relationships/image" Target="../media/image147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2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44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Relationship Id="rId4" Type="http://schemas.openxmlformats.org/officeDocument/2006/relationships/image" Target="../media/image120.png"  /><Relationship Id="rId5" Type="http://schemas.openxmlformats.org/officeDocument/2006/relationships/image" Target="../media/image148.png"  /><Relationship Id="rId6" Type="http://schemas.openxmlformats.org/officeDocument/2006/relationships/image" Target="../media/image149.png"  /><Relationship Id="rId7" Type="http://schemas.openxmlformats.org/officeDocument/2006/relationships/image" Target="../media/image150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3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51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Relationship Id="rId4" Type="http://schemas.openxmlformats.org/officeDocument/2006/relationships/image" Target="../media/image120.png"  /><Relationship Id="rId5" Type="http://schemas.openxmlformats.org/officeDocument/2006/relationships/image" Target="../media/image145.png"  /><Relationship Id="rId6" Type="http://schemas.openxmlformats.org/officeDocument/2006/relationships/image" Target="../media/image146.png"  /><Relationship Id="rId7" Type="http://schemas.openxmlformats.org/officeDocument/2006/relationships/image" Target="../media/image152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4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51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Relationship Id="rId4" Type="http://schemas.openxmlformats.org/officeDocument/2006/relationships/image" Target="../media/image120.png"  /><Relationship Id="rId5" Type="http://schemas.openxmlformats.org/officeDocument/2006/relationships/image" Target="../media/image153.png"  /><Relationship Id="rId6" Type="http://schemas.openxmlformats.org/officeDocument/2006/relationships/image" Target="../media/image154.png"  /><Relationship Id="rId7" Type="http://schemas.openxmlformats.org/officeDocument/2006/relationships/image" Target="../media/image15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5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56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Relationship Id="rId4" Type="http://schemas.openxmlformats.org/officeDocument/2006/relationships/image" Target="../media/image120.png"  /><Relationship Id="rId5" Type="http://schemas.openxmlformats.org/officeDocument/2006/relationships/image" Target="../media/image157.png"  /><Relationship Id="rId6" Type="http://schemas.openxmlformats.org/officeDocument/2006/relationships/image" Target="../media/image158.png"  /><Relationship Id="rId7" Type="http://schemas.openxmlformats.org/officeDocument/2006/relationships/image" Target="../media/image15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6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5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Relationship Id="rId4" Type="http://schemas.openxmlformats.org/officeDocument/2006/relationships/image" Target="../media/image120.png"  /><Relationship Id="rId5" Type="http://schemas.openxmlformats.org/officeDocument/2006/relationships/image" Target="../media/image160.png"  /><Relationship Id="rId6" Type="http://schemas.openxmlformats.org/officeDocument/2006/relationships/image" Target="../media/image161.png"  /><Relationship Id="rId7" Type="http://schemas.openxmlformats.org/officeDocument/2006/relationships/image" Target="../media/image162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7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63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Relationship Id="rId4" Type="http://schemas.openxmlformats.org/officeDocument/2006/relationships/image" Target="../media/image120.png"  /><Relationship Id="rId5" Type="http://schemas.openxmlformats.org/officeDocument/2006/relationships/image" Target="../media/image164.png"  /><Relationship Id="rId6" Type="http://schemas.openxmlformats.org/officeDocument/2006/relationships/image" Target="../media/image165.png"  /><Relationship Id="rId7" Type="http://schemas.openxmlformats.org/officeDocument/2006/relationships/image" Target="../media/image166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8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63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7.png"  /><Relationship Id="rId3" Type="http://schemas.openxmlformats.org/officeDocument/2006/relationships/image" Target="../media/image168.png"  /><Relationship Id="rId4" Type="http://schemas.openxmlformats.org/officeDocument/2006/relationships/image" Target="../media/image121.png"  /><Relationship Id="rId5" Type="http://schemas.openxmlformats.org/officeDocument/2006/relationships/image" Target="../media/image122.png"  /><Relationship Id="rId6" Type="http://schemas.openxmlformats.org/officeDocument/2006/relationships/image" Target="../media/image123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notesSlide" Target="../notesSlides/notesSlide79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notesSlide" Target="../notesSlides/notesSlide80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hyperlink" Target="https://www.kaggle.com/datasets/singhnavjot2062001/product-advertising-data" TargetMode="External"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notesSlide" Target="../notesSlides/notesSlide81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69.png"  /><Relationship Id="rId7" Type="http://schemas.openxmlformats.org/officeDocument/2006/relationships/image" Target="../media/image170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notesSlide" Target="../notesSlides/notesSlide82.xml"  /><Relationship Id="rId3" Type="http://schemas.openxmlformats.org/officeDocument/2006/relationships/image" Target="../media/image5.png"  /><Relationship Id="rId4" Type="http://schemas.openxmlformats.org/officeDocument/2006/relationships/image" Target="../media/image4.png"  /><Relationship Id="rId5" Type="http://schemas.openxmlformats.org/officeDocument/2006/relationships/image" Target="../media/image3.png"  /><Relationship Id="rId6" Type="http://schemas.openxmlformats.org/officeDocument/2006/relationships/image" Target="../media/image171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image" Target="../media/image5.png"  /><Relationship Id="rId3" Type="http://schemas.openxmlformats.org/officeDocument/2006/relationships/image" Target="../media/image4.png"  /><Relationship Id="rId4" Type="http://schemas.openxmlformats.org/officeDocument/2006/relationships/image" Target="../media/image3.png"  /><Relationship Id="rId5" Type="http://schemas.openxmlformats.org/officeDocument/2006/relationships/image" Target="../media/image172.png"  /><Relationship Id="rId6" Type="http://schemas.openxmlformats.org/officeDocument/2006/relationships/image" Target="../media/image173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/>
          <p:nvPr/>
        </p:nvPicPr>
        <p:blipFill rotWithShape="1">
          <a:blip r:embed="rId3">
            <a:alphaModFix amt="12000"/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0"/>
            <a:ext cx="11557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/>
          <p:nvPr/>
        </p:nvPicPr>
        <p:blipFill rotWithShape="1">
          <a:blip r:embed="rId6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/>
          <p:nvPr/>
        </p:nvPicPr>
        <p:blipFill rotWithShape="1">
          <a:blip r:embed="rId8">
            <a:alphaModFix/>
          </a:blip>
          <a:srcRect/>
          <a:stretch>
            <a:fillRect/>
          </a:stretch>
        </p:blipFill>
        <p:spPr>
          <a:xfrm>
            <a:off x="2159000" y="5638800"/>
            <a:ext cx="762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/>
          <p:nvPr/>
        </p:nvPicPr>
        <p:blipFill rotWithShape="1">
          <a:blip r:embed="rId9">
            <a:alphaModFix/>
          </a:blip>
          <a:srcRect/>
          <a:stretch>
            <a:fillRect/>
          </a:stretch>
        </p:blipFill>
        <p:spPr>
          <a:xfrm>
            <a:off x="11531600" y="5334000"/>
            <a:ext cx="6172200" cy="44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2463800" y="5638800"/>
            <a:ext cx="5722938" cy="406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권현경</a:t>
            </a:r>
            <a:r>
              <a:rPr lang="en-US" sz="2300" b="0" i="0" u="none" strike="noStrike" cap="non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, </a:t>
            </a:r>
            <a:r>
              <a:rPr lang="en-US" sz="2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이고은</a:t>
            </a:r>
            <a:r>
              <a:rPr lang="en-US" sz="2300" b="0" i="0" u="none" strike="noStrike" cap="non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, </a:t>
            </a:r>
            <a:r>
              <a:rPr lang="en-US" sz="2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이예영</a:t>
            </a:r>
            <a:r>
              <a:rPr lang="en-US" sz="2300" b="0" i="0" u="none" strike="noStrike" cap="non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, </a:t>
            </a:r>
            <a:r>
              <a:rPr lang="en-US" sz="2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이한호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082800" y="3060700"/>
            <a:ext cx="13258800" cy="2311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7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다양한</a:t>
            </a:r>
            <a:r>
              <a:rPr lang="en-US" sz="7000" b="0" i="0" u="none" strike="noStrike" cap="non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7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데이터셋</a:t>
            </a:r>
            <a:r>
              <a:rPr lang="en-US" sz="7000" b="0" i="0" u="none" strike="noStrike" cap="non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7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기반의</a:t>
            </a:r>
            <a:r>
              <a:rPr lang="en-US" sz="7000" b="0" i="0" u="none" strike="noStrike" cap="non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7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머신러닝</a:t>
            </a:r>
            <a:r>
              <a:rPr lang="en-US" sz="7000" b="0" i="0" u="none" strike="noStrike" cap="non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7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모델</a:t>
            </a:r>
            <a:r>
              <a:rPr lang="en-US" sz="7000" b="0" i="0" u="none" strike="noStrike" cap="non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7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성능</a:t>
            </a:r>
            <a:r>
              <a:rPr lang="en-US" sz="7000" b="0" i="0" u="none" strike="noStrike" cap="non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7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비교</a:t>
            </a:r>
            <a:r>
              <a:rPr lang="en-US" sz="7000" b="0" i="0" u="none" strike="noStrike" cap="non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7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2159000" y="2133600"/>
            <a:ext cx="2667000" cy="482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700" b="0" i="0" u="none" strike="noStrike" cap="non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DATASET</a:t>
            </a:r>
            <a:endParaRPr dirty="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6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36"/>
          <p:cNvSpPr txBox="1"/>
          <p:nvPr/>
        </p:nvSpPr>
        <p:spPr>
          <a:xfrm>
            <a:off x="1403131" y="2695903"/>
            <a:ext cx="16307238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https://www.kaggle.com/datasets/nimapourmoradi/raisin-binary-classification</a:t>
            </a:r>
            <a:endParaRPr sz="35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종류의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건포도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Kecimen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and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Besni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)의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2" name="Google Shape;232;p36"/>
          <p:cNvSpPr txBox="1"/>
          <p:nvPr/>
        </p:nvSpPr>
        <p:spPr>
          <a:xfrm>
            <a:off x="1545021" y="4256690"/>
            <a:ext cx="12979835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종류</a:t>
            </a:r>
            <a:endParaRPr sz="35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Area :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건포도가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차지하고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있는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픽셀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수</a:t>
            </a:r>
            <a:endParaRPr sz="35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MajorAxisLength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건포도의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긴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축의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길이</a:t>
            </a:r>
            <a:endParaRPr sz="35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MinorAxisLength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건포도의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짧은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축의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길이</a:t>
            </a:r>
            <a:endParaRPr sz="35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Eccentricity :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건포도의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이심률</a:t>
            </a:r>
            <a:endParaRPr sz="35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ConvexArea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건포도의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볼록한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부분이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차지하는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픽셀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수</a:t>
            </a:r>
            <a:endParaRPr sz="35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Extent :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크기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대비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건포도가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차지하는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픽셀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수의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비율</a:t>
            </a:r>
            <a:endParaRPr sz="35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Perimeter :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건포도의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윤곽선의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길이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242;p37">
            <a:extLst>
              <a:ext uri="{FF2B5EF4-FFF2-40B4-BE49-F238E27FC236}">
                <a16:creationId xmlns:a16="http://schemas.microsoft.com/office/drawing/2014/main" id="{2639551C-82B7-96F3-D009-B05F766A5BEB}"/>
              </a:ext>
            </a:extLst>
          </p:cNvPr>
          <p:cNvSpPr txBox="1"/>
          <p:nvPr/>
        </p:nvSpPr>
        <p:spPr>
          <a:xfrm>
            <a:off x="1358900" y="1447800"/>
            <a:ext cx="164760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(1) </a:t>
            </a:r>
            <a:r>
              <a:rPr lang="ko-KR" alt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데이터셋 개요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8769" y="5143500"/>
            <a:ext cx="4541838" cy="395431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altLang="ko-KR" sz="24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QQ Plot </a:t>
            </a:r>
            <a:r>
              <a:rPr lang="ko-KR" altLang="en-US" sz="24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정규성 여부 시각화 </a:t>
            </a:r>
            <a:endParaRPr lang="en-US" altLang="ko-KR" sz="2400" b="1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대해 </a:t>
            </a:r>
            <a:endParaRPr lang="en-US" altLang="ko-KR" sz="2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정규성</a:t>
            </a:r>
            <a:r>
              <a:rPr lang="en-US" altLang="ko-KR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정규분포 여부</a:t>
            </a:r>
            <a:r>
              <a:rPr lang="en-US" altLang="ko-KR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en-US" altLang="ko-KR" sz="2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en-US" altLang="ko-KR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정규성 만족</a:t>
            </a:r>
          </a:p>
          <a:p>
            <a:pPr lvl="0" algn="ctr">
              <a:lnSpc>
                <a:spcPct val="132800"/>
              </a:lnSpc>
            </a:pPr>
            <a:r>
              <a:rPr lang="en-US" altLang="ko-KR" sz="22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sz="22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89B31D2-D5AB-5822-3540-89D204627E82}"/>
              </a:ext>
            </a:extLst>
          </p:cNvPr>
          <p:cNvSpPr txBox="1"/>
          <p:nvPr/>
        </p:nvSpPr>
        <p:spPr>
          <a:xfrm>
            <a:off x="1358900" y="1447800"/>
            <a:ext cx="75438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(EDA)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61A498-B581-9062-5F02-3620866C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761" y="2499377"/>
            <a:ext cx="3960000" cy="31183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4B1211-BFA6-11D5-A3D3-34B12949E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1895" y="2499377"/>
            <a:ext cx="3960000" cy="31183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A7F41C9-92EF-1B53-CFCF-FC6C549F36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15029" y="2476500"/>
            <a:ext cx="3960000" cy="31183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C5875C-2919-EF87-364A-7D455873C5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274" y="5818382"/>
            <a:ext cx="3960000" cy="31183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36D4BBF-DEA0-2488-DD7E-7D866FDC2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13946" y="5753100"/>
            <a:ext cx="3960000" cy="31183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C05DE2D-8674-5C00-E2BC-595ADFC3E5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56610" y="5818382"/>
            <a:ext cx="3960000" cy="3118328"/>
          </a:xfrm>
          <a:prstGeom prst="rect">
            <a:avLst/>
          </a:prstGeom>
        </p:spPr>
      </p:pic>
      <p:sp>
        <p:nvSpPr>
          <p:cNvPr id="21" name="가로 글상자 20"/>
          <p:cNvSpPr txBox="1"/>
          <p:nvPr/>
        </p:nvSpPr>
        <p:spPr>
          <a:xfrm>
            <a:off x="6944784" y="2791882"/>
            <a:ext cx="857252" cy="409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100" b="1">
                <a:latin typeface="맑은 고딕"/>
                <a:ea typeface="맑은 고딕"/>
              </a:rPr>
              <a:t>TV</a:t>
            </a:r>
          </a:p>
        </p:txBody>
      </p:sp>
      <p:sp>
        <p:nvSpPr>
          <p:cNvPr id="22" name="가로 글상자 21"/>
          <p:cNvSpPr txBox="1"/>
          <p:nvPr/>
        </p:nvSpPr>
        <p:spPr>
          <a:xfrm>
            <a:off x="10813078" y="2804669"/>
            <a:ext cx="1651003" cy="412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100" b="1">
                <a:latin typeface="맑은 고딕"/>
                <a:ea typeface="맑은 고딕"/>
              </a:rPr>
              <a:t>Billboards</a:t>
            </a:r>
          </a:p>
        </p:txBody>
      </p:sp>
      <p:sp>
        <p:nvSpPr>
          <p:cNvPr id="23" name="가로 글상자 22"/>
          <p:cNvSpPr txBox="1"/>
          <p:nvPr/>
        </p:nvSpPr>
        <p:spPr>
          <a:xfrm>
            <a:off x="14702537" y="2789937"/>
            <a:ext cx="1883837" cy="408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100" b="1">
                <a:latin typeface="맑은 고딕"/>
                <a:ea typeface="맑은 고딕"/>
              </a:rPr>
              <a:t>Google_Ads</a:t>
            </a:r>
          </a:p>
        </p:txBody>
      </p:sp>
      <p:sp>
        <p:nvSpPr>
          <p:cNvPr id="25" name="가로 글상자 24"/>
          <p:cNvSpPr txBox="1"/>
          <p:nvPr/>
        </p:nvSpPr>
        <p:spPr>
          <a:xfrm>
            <a:off x="6667671" y="6068653"/>
            <a:ext cx="1989671" cy="406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100" b="1">
                <a:latin typeface="맑은 고딕"/>
                <a:ea typeface="맑은 고딕"/>
              </a:rPr>
              <a:t>Social_Media</a:t>
            </a:r>
          </a:p>
        </p:txBody>
      </p:sp>
      <p:sp>
        <p:nvSpPr>
          <p:cNvPr id="26" name="가로 글상자 25"/>
          <p:cNvSpPr txBox="1"/>
          <p:nvPr/>
        </p:nvSpPr>
        <p:spPr>
          <a:xfrm>
            <a:off x="10354989" y="6051804"/>
            <a:ext cx="3450170" cy="413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100" b="1">
                <a:latin typeface="맑은 고딕"/>
                <a:ea typeface="맑은 고딕"/>
              </a:rPr>
              <a:t>Influencer_Marketing</a:t>
            </a:r>
          </a:p>
        </p:txBody>
      </p:sp>
      <p:sp>
        <p:nvSpPr>
          <p:cNvPr id="27" name="가로 글상자 26"/>
          <p:cNvSpPr txBox="1"/>
          <p:nvPr/>
        </p:nvSpPr>
        <p:spPr>
          <a:xfrm>
            <a:off x="14597762" y="6058070"/>
            <a:ext cx="2783418" cy="407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100" b="1">
                <a:latin typeface="맑은 고딕"/>
                <a:ea typeface="맑은 고딕"/>
              </a:rPr>
              <a:t>Affiliate_Marketing</a:t>
            </a:r>
          </a:p>
        </p:txBody>
      </p:sp>
    </p:spTree>
    <p:extLst>
      <p:ext uri="{BB962C8B-B14F-4D97-AF65-F5344CB8AC3E}">
        <p14:creationId xmlns:p14="http://schemas.microsoft.com/office/powerpoint/2010/main" val="3622532113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5094" y="2856948"/>
            <a:ext cx="5270500" cy="657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altLang="en-US" sz="2400" b="1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분할</a:t>
            </a:r>
            <a:endParaRPr lang="en-US" altLang="ko-KR" sz="2400" b="1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lnSpc>
                <a:spcPct val="132800"/>
              </a:lnSpc>
            </a:pPr>
            <a:r>
              <a:rPr lang="en-US" sz="1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Train : 80%</a:t>
            </a:r>
          </a:p>
          <a:p>
            <a:pPr lvl="0" algn="ctr">
              <a:lnSpc>
                <a:spcPct val="132800"/>
              </a:lnSpc>
            </a:pPr>
            <a:r>
              <a:rPr lang="en-US" sz="1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 : 20%</a:t>
            </a:r>
          </a:p>
          <a:p>
            <a:pPr lvl="0" algn="ctr">
              <a:lnSpc>
                <a:spcPct val="132800"/>
              </a:lnSpc>
            </a:pPr>
            <a:endParaRPr lang="en-US" sz="19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lnSpc>
                <a:spcPct val="132800"/>
              </a:lnSpc>
            </a:pPr>
            <a:r>
              <a:rPr lang="ko-KR" altLang="en-US" sz="24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r>
              <a:rPr lang="en-US" sz="24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  <a:endParaRPr lang="en-US" altLang="ko-KR" sz="2400" b="1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lnSpc>
                <a:spcPct val="132800"/>
              </a:lnSpc>
            </a:pPr>
            <a:r>
              <a:rPr lang="en-US" altLang="ko-KR" sz="1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Default </a:t>
            </a:r>
            <a:r>
              <a:rPr lang="ko-KR" altLang="en-US" sz="1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 사용</a:t>
            </a:r>
            <a:endParaRPr lang="en-US" altLang="ko-KR" sz="19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lnSpc>
                <a:spcPct val="132800"/>
              </a:lnSpc>
            </a:pPr>
            <a:endParaRPr lang="en-US" altLang="ko-KR" sz="19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lnSpc>
                <a:spcPct val="132800"/>
              </a:lnSpc>
            </a:pPr>
            <a:r>
              <a:rPr lang="ko-KR" altLang="en-US" sz="24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 지표</a:t>
            </a:r>
            <a:endParaRPr lang="en-US" altLang="ko-KR" sz="2400" b="1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lnSpc>
                <a:spcPct val="132800"/>
              </a:lnSpc>
            </a:pPr>
            <a:r>
              <a:rPr lang="en-US" altLang="ko-KR" sz="1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MAE, RMSE, R2_Score</a:t>
            </a:r>
          </a:p>
          <a:p>
            <a:pPr lvl="0" algn="ctr">
              <a:lnSpc>
                <a:spcPct val="132800"/>
              </a:lnSpc>
            </a:pPr>
            <a:r>
              <a:rPr lang="ko-KR" altLang="en-US" sz="19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sz="19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A956444-A688-6C64-F754-4A1B65B612DF}"/>
              </a:ext>
            </a:extLst>
          </p:cNvPr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선정 및 학습</a:t>
            </a:r>
            <a:endParaRPr lang="en-US" sz="35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DAB2EE0-355E-363F-A816-733F204B5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483" y="2532822"/>
            <a:ext cx="10896007" cy="687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B099BC8-7C36-EE94-200E-E99429C48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949" y="7087115"/>
            <a:ext cx="5423452" cy="234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1905000" y="5059680"/>
          <a:ext cx="4724400" cy="1112520"/>
        </p:xfrm>
        <a:graphic>
          <a:graphicData uri="http://schemas.openxmlformats.org/drawingml/2006/table">
            <a:tbl>
              <a:tblPr firstRow="1" bandRow="1"/>
              <a:tblGrid>
                <a:gridCol w="118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dirty="0"/>
                        <a:t>MAE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RMSE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R2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Default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7.0853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8.6813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0.9999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dirty="0"/>
                        <a:t>Optimized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7.0573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8.6345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71800" y="3009900"/>
            <a:ext cx="4191000" cy="723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32800"/>
              </a:lnSpc>
              <a:defRPr/>
            </a:pPr>
            <a:r>
              <a:rPr lang="en-US" altLang="ko-KR" sz="1900" b="0" i="1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LinearRegression</a:t>
            </a:r>
            <a:r>
              <a:rPr lang="en-US" altLang="ko-KR" sz="1900" b="0" i="1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lvl="0" algn="l">
              <a:lnSpc>
                <a:spcPct val="132800"/>
              </a:lnSpc>
              <a:defRPr/>
            </a:pP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Default Parameter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적용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C403D91-718E-6EBB-B2B3-EBC35CC7BEF7}"/>
              </a:ext>
            </a:extLst>
          </p:cNvPr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inear Regression</a:t>
            </a:r>
            <a:endParaRPr lang="en-US" sz="35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60945" y="3420427"/>
            <a:ext cx="5040630" cy="504918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601575" y="3420427"/>
            <a:ext cx="5040630" cy="4956619"/>
          </a:xfrm>
          <a:prstGeom prst="rect">
            <a:avLst/>
          </a:prstGeom>
        </p:spPr>
      </p:pic>
      <p:graphicFrame>
        <p:nvGraphicFramePr>
          <p:cNvPr id="22" name="표 21"/>
          <p:cNvGraphicFramePr/>
          <p:nvPr/>
        </p:nvGraphicFramePr>
        <p:xfrm>
          <a:off x="1741169" y="5359146"/>
          <a:ext cx="5040628" cy="432054"/>
        </p:xfrm>
        <a:graphic>
          <a:graphicData uri="http://schemas.openxmlformats.org/drawingml/2006/table">
            <a:tbl>
              <a:tblPr firstRow="1" bandRow="1"/>
              <a:tblGrid>
                <a:gridCol w="126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5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Default</a:t>
                      </a:r>
                      <a:endParaRPr lang="ko-KR" altLang="en-US"/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7.0853</a:t>
                      </a:r>
                      <a:endParaRPr lang="ko-KR" altLang="en-US"/>
                    </a:p>
                  </a:txBody>
                  <a:tcPr anchor="ctr"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8.6813</a:t>
                      </a:r>
                      <a:endParaRPr lang="ko-KR" altLang="en-US"/>
                    </a:p>
                  </a:txBody>
                  <a:tcPr anchor="ctr"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0.9999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오른쪽 화살표 22"/>
          <p:cNvSpPr/>
          <p:nvPr/>
        </p:nvSpPr>
        <p:spPr>
          <a:xfrm rot="16200000">
            <a:off x="3695700" y="4381500"/>
            <a:ext cx="1143000" cy="762000"/>
          </a:xfrm>
          <a:prstGeom prst="rightArrow">
            <a:avLst>
              <a:gd name="adj1" fmla="val 49975"/>
              <a:gd name="adj2" fmla="val 70312"/>
            </a:avLst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TextBox 7"/>
          <p:cNvSpPr txBox="1"/>
          <p:nvPr/>
        </p:nvSpPr>
        <p:spPr>
          <a:xfrm>
            <a:off x="1295400" y="7581900"/>
            <a:ext cx="6553200" cy="723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32800"/>
              </a:lnSpc>
              <a:defRPr/>
            </a:pPr>
            <a:r>
              <a:rPr lang="en-US" altLang="ko-KR" sz="19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GridSearchCV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최적화된 </a:t>
            </a:r>
            <a:r>
              <a:rPr lang="en-US" altLang="ko-KR" sz="19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HyperParameter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적용하여 분석</a:t>
            </a:r>
          </a:p>
          <a:p>
            <a:pPr lvl="0" algn="l">
              <a:lnSpc>
                <a:spcPct val="132800"/>
              </a:lnSpc>
              <a:defRPr/>
            </a:pP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{'</a:t>
            </a:r>
            <a:r>
              <a:rPr lang="ko-KR" altLang="en-US" sz="1900" b="0" i="0" u="none" strike="noStrike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fit_intercept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': </a:t>
            </a:r>
            <a:r>
              <a:rPr lang="ko-KR" altLang="en-US" sz="1900" b="0" i="0" u="none" strike="noStrike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False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, '</a:t>
            </a:r>
            <a:r>
              <a:rPr lang="ko-KR" altLang="en-US" sz="1900" b="0" i="0" u="none" strike="noStrike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positive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': </a:t>
            </a:r>
            <a:r>
              <a:rPr lang="ko-KR" altLang="en-US" sz="1900" b="0" i="0" u="none" strike="noStrike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True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}</a:t>
            </a:r>
            <a:endParaRPr lang="ko-KR" altLang="en-US" sz="19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32800"/>
              </a:lnSpc>
              <a:defRPr/>
            </a:pPr>
            <a:endParaRPr lang="ko-KR" altLang="en-US" sz="19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/>
          <p:cNvGraphicFramePr/>
          <p:nvPr/>
        </p:nvGraphicFramePr>
        <p:xfrm>
          <a:off x="1741169" y="5877560"/>
          <a:ext cx="5040628" cy="432054"/>
        </p:xfrm>
        <a:graphic>
          <a:graphicData uri="http://schemas.openxmlformats.org/drawingml/2006/table">
            <a:tbl>
              <a:tblPr firstRow="1" bandRow="1"/>
              <a:tblGrid>
                <a:gridCol w="126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5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dirty="0"/>
                        <a:t>Optimized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7.0573</a:t>
                      </a:r>
                      <a:endParaRPr lang="ko-KR" altLang="en-US"/>
                    </a:p>
                  </a:txBody>
                  <a:tcPr anchor="ctr"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8.6345</a:t>
                      </a:r>
                      <a:endParaRPr lang="ko-KR" altLang="en-US" sz="1800" dirty="0"/>
                    </a:p>
                  </a:txBody>
                  <a:tcPr anchor="ctr"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0.9999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오른쪽 화살표 25"/>
          <p:cNvSpPr/>
          <p:nvPr/>
        </p:nvSpPr>
        <p:spPr>
          <a:xfrm rot="5400000">
            <a:off x="3695700" y="6515100"/>
            <a:ext cx="1143000" cy="762000"/>
          </a:xfrm>
          <a:prstGeom prst="rightArrow">
            <a:avLst>
              <a:gd name="adj1" fmla="val 49975"/>
              <a:gd name="adj2" fmla="val 70312"/>
            </a:avLst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1905000" y="5059680"/>
          <a:ext cx="4724400" cy="1112520"/>
        </p:xfrm>
        <a:graphic>
          <a:graphicData uri="http://schemas.openxmlformats.org/drawingml/2006/table">
            <a:tbl>
              <a:tblPr firstRow="1" bandRow="1"/>
              <a:tblGrid>
                <a:gridCol w="118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MAE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RMSE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R2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Default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7.0853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8.6813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0.9999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Optimized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7.0582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8.6355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9DDB723-4153-70AF-F14C-E914D703E1BF}"/>
              </a:ext>
            </a:extLst>
          </p:cNvPr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Ridge</a:t>
            </a:r>
            <a:endParaRPr lang="en-US" sz="35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601575" y="3420427"/>
            <a:ext cx="5040630" cy="50491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60945" y="3420427"/>
            <a:ext cx="5040630" cy="5049188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2971800" y="3009900"/>
            <a:ext cx="4191000" cy="723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32800"/>
              </a:lnSpc>
              <a:defRPr/>
            </a:pPr>
            <a:r>
              <a:rPr lang="en-US" altLang="ko-KR" sz="1900" b="0" i="1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Ridge()</a:t>
            </a:r>
          </a:p>
          <a:p>
            <a:pPr lvl="0" algn="l">
              <a:lnSpc>
                <a:spcPct val="132800"/>
              </a:lnSpc>
              <a:defRPr/>
            </a:pP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Default Parameter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적용</a:t>
            </a:r>
          </a:p>
        </p:txBody>
      </p:sp>
      <p:graphicFrame>
        <p:nvGraphicFramePr>
          <p:cNvPr id="15" name="표 14"/>
          <p:cNvGraphicFramePr/>
          <p:nvPr/>
        </p:nvGraphicFramePr>
        <p:xfrm>
          <a:off x="1741169" y="5359146"/>
          <a:ext cx="5040628" cy="432054"/>
        </p:xfrm>
        <a:graphic>
          <a:graphicData uri="http://schemas.openxmlformats.org/drawingml/2006/table">
            <a:tbl>
              <a:tblPr firstRow="1" bandRow="1"/>
              <a:tblGrid>
                <a:gridCol w="126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5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Default</a:t>
                      </a:r>
                      <a:endParaRPr lang="ko-KR" altLang="en-US"/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7.0853</a:t>
                      </a:r>
                      <a:endParaRPr lang="ko-KR" altLang="en-US"/>
                    </a:p>
                  </a:txBody>
                  <a:tcPr anchor="ctr"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8.6813</a:t>
                      </a:r>
                      <a:endParaRPr lang="ko-KR" altLang="en-US"/>
                    </a:p>
                  </a:txBody>
                  <a:tcPr anchor="ctr"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0.9999</a:t>
                      </a:r>
                      <a:endParaRPr lang="ko-KR" altLang="en-US"/>
                    </a:p>
                  </a:txBody>
                  <a:tcPr anchor="ctr"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오른쪽 화살표 15"/>
          <p:cNvSpPr/>
          <p:nvPr/>
        </p:nvSpPr>
        <p:spPr>
          <a:xfrm rot="16200000">
            <a:off x="3695700" y="4381500"/>
            <a:ext cx="1143000" cy="762000"/>
          </a:xfrm>
          <a:prstGeom prst="rightArrow">
            <a:avLst>
              <a:gd name="adj1" fmla="val 49975"/>
              <a:gd name="adj2" fmla="val 70312"/>
            </a:avLst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TextBox 7"/>
          <p:cNvSpPr txBox="1"/>
          <p:nvPr/>
        </p:nvSpPr>
        <p:spPr>
          <a:xfrm>
            <a:off x="1295400" y="7581900"/>
            <a:ext cx="6553200" cy="723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32800"/>
              </a:lnSpc>
              <a:defRPr/>
            </a:pPr>
            <a:r>
              <a:rPr lang="en-US" altLang="ko-KR" sz="19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GridSearchCV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최적화된 </a:t>
            </a:r>
            <a:r>
              <a:rPr lang="en-US" altLang="ko-KR" sz="19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HyperParameter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적용하여 분석</a:t>
            </a:r>
          </a:p>
          <a:p>
            <a:pPr lvl="0" algn="l">
              <a:lnSpc>
                <a:spcPct val="132800"/>
              </a:lnSpc>
              <a:defRPr/>
            </a:pP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{'</a:t>
            </a:r>
            <a:r>
              <a:rPr lang="ko-KR" altLang="en-US" sz="1900" b="0" i="0" u="none" strike="noStrike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alpha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': 100.0, 'fit_</a:t>
            </a:r>
            <a:r>
              <a:rPr lang="ko-KR" altLang="en-US" sz="1900" b="0" i="0" u="none" strike="noStrike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intercept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':</a:t>
            </a:r>
            <a:r>
              <a:rPr lang="ko-KR" altLang="en-US" sz="1900" b="0" i="0" u="none" strike="noStrike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False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,</a:t>
            </a:r>
          </a:p>
          <a:p>
            <a:pPr lvl="0">
              <a:lnSpc>
                <a:spcPct val="132800"/>
              </a:lnSpc>
              <a:defRPr/>
            </a:pPr>
            <a:r>
              <a:rPr lang="en-US" altLang="ko-KR" sz="1900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  ‘solver’='</a:t>
            </a:r>
            <a:r>
              <a:rPr lang="en-US" altLang="ko-KR" sz="1900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lsqr</a:t>
            </a:r>
            <a:r>
              <a:rPr lang="en-US" altLang="ko-KR" sz="1900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'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}</a:t>
            </a:r>
          </a:p>
          <a:p>
            <a:pPr lvl="0" algn="l">
              <a:lnSpc>
                <a:spcPct val="132800"/>
              </a:lnSpc>
              <a:defRPr/>
            </a:pPr>
            <a:endParaRPr lang="ko-KR" altLang="en-US" sz="1900" b="0" i="0" u="none" strike="noStrike" dirty="0">
              <a:solidFill>
                <a:srgbClr val="333333"/>
              </a:solidFill>
              <a:latin typeface="Cascadia Code Light"/>
              <a:ea typeface="맑은 고딕" panose="020B0503020000020004" pitchFamily="50" charset="-127"/>
              <a:cs typeface="Cascadia Code Light"/>
            </a:endParaRPr>
          </a:p>
        </p:txBody>
      </p:sp>
      <p:graphicFrame>
        <p:nvGraphicFramePr>
          <p:cNvPr id="18" name="표 17"/>
          <p:cNvGraphicFramePr/>
          <p:nvPr/>
        </p:nvGraphicFramePr>
        <p:xfrm>
          <a:off x="1741169" y="5877560"/>
          <a:ext cx="5040628" cy="432054"/>
        </p:xfrm>
        <a:graphic>
          <a:graphicData uri="http://schemas.openxmlformats.org/drawingml/2006/table">
            <a:tbl>
              <a:tblPr firstRow="1" bandRow="1"/>
              <a:tblGrid>
                <a:gridCol w="126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5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dirty="0"/>
                        <a:t>Optimized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7.0582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8.6355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오른쪽 화살표 18"/>
          <p:cNvSpPr/>
          <p:nvPr/>
        </p:nvSpPr>
        <p:spPr>
          <a:xfrm rot="5400000">
            <a:off x="3695700" y="6515100"/>
            <a:ext cx="1143000" cy="762000"/>
          </a:xfrm>
          <a:prstGeom prst="rightArrow">
            <a:avLst>
              <a:gd name="adj1" fmla="val 49975"/>
              <a:gd name="adj2" fmla="val 70312"/>
            </a:avLst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545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9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904638" y="5058632"/>
          <a:ext cx="4724508" cy="1112538"/>
        </p:xfrm>
        <a:graphic>
          <a:graphicData uri="http://schemas.openxmlformats.org/drawingml/2006/table">
            <a:tbl>
              <a:tblPr firstRow="1" bandRow="1"/>
              <a:tblGrid>
                <a:gridCol w="1181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1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6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MAE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RMSE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R2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6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Default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7.0868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8.6835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0.9999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6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dirty="0"/>
                        <a:t>Optimized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7.0218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8.6552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68408EB-6F8D-B424-A1EF-734E6AC19041}"/>
              </a:ext>
            </a:extLst>
          </p:cNvPr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Lasso</a:t>
            </a:r>
            <a:endParaRPr lang="en-US" sz="35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601575" y="3420427"/>
            <a:ext cx="5040630" cy="50491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60945" y="3420427"/>
            <a:ext cx="5040630" cy="5049188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2971800" y="3009900"/>
            <a:ext cx="4191000" cy="723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32800"/>
              </a:lnSpc>
              <a:defRPr/>
            </a:pPr>
            <a:r>
              <a:rPr lang="en-US" altLang="ko-KR" sz="1900" b="0" i="1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Lasso()</a:t>
            </a:r>
          </a:p>
          <a:p>
            <a:pPr lvl="0" algn="l">
              <a:lnSpc>
                <a:spcPct val="132800"/>
              </a:lnSpc>
              <a:defRPr/>
            </a:pP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Default Parameter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적용</a:t>
            </a:r>
          </a:p>
        </p:txBody>
      </p:sp>
      <p:graphicFrame>
        <p:nvGraphicFramePr>
          <p:cNvPr id="14" name="표 13"/>
          <p:cNvGraphicFramePr/>
          <p:nvPr/>
        </p:nvGraphicFramePr>
        <p:xfrm>
          <a:off x="1741169" y="5359146"/>
          <a:ext cx="5040628" cy="432054"/>
        </p:xfrm>
        <a:graphic>
          <a:graphicData uri="http://schemas.openxmlformats.org/drawingml/2006/table">
            <a:tbl>
              <a:tblPr firstRow="1" bandRow="1"/>
              <a:tblGrid>
                <a:gridCol w="126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5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Default</a:t>
                      </a:r>
                      <a:endParaRPr lang="ko-KR" altLang="en-US"/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7.0868</a:t>
                      </a:r>
                      <a:endParaRPr lang="ko-KR" altLang="en-US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8.6835</a:t>
                      </a:r>
                      <a:endParaRPr lang="ko-KR" altLang="en-US"/>
                    </a:p>
                  </a:txBody>
                  <a:tcPr anchor="ctr"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0.9999</a:t>
                      </a:r>
                      <a:endParaRPr lang="ko-KR" altLang="en-US"/>
                    </a:p>
                  </a:txBody>
                  <a:tcPr anchor="ctr"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오른쪽 화살표 14"/>
          <p:cNvSpPr/>
          <p:nvPr/>
        </p:nvSpPr>
        <p:spPr>
          <a:xfrm rot="16200000">
            <a:off x="3695700" y="4381500"/>
            <a:ext cx="1143000" cy="762000"/>
          </a:xfrm>
          <a:prstGeom prst="rightArrow">
            <a:avLst>
              <a:gd name="adj1" fmla="val 49975"/>
              <a:gd name="adj2" fmla="val 70312"/>
            </a:avLst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TextBox 7"/>
          <p:cNvSpPr txBox="1"/>
          <p:nvPr/>
        </p:nvSpPr>
        <p:spPr>
          <a:xfrm>
            <a:off x="1295400" y="7581900"/>
            <a:ext cx="6553200" cy="723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32800"/>
              </a:lnSpc>
              <a:defRPr/>
            </a:pPr>
            <a:r>
              <a:rPr lang="en-US" altLang="ko-KR" sz="19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GridSearchCV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최적화된 </a:t>
            </a:r>
            <a:r>
              <a:rPr lang="en-US" altLang="ko-KR" sz="19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HyperParameter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적용하여 분석</a:t>
            </a:r>
          </a:p>
          <a:p>
            <a:pPr lvl="0" algn="l">
              <a:lnSpc>
                <a:spcPct val="132800"/>
              </a:lnSpc>
              <a:defRPr/>
            </a:pP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{'</a:t>
            </a:r>
            <a:r>
              <a:rPr lang="ko-KR" altLang="en-US" sz="1900" b="0" i="0" u="none" strike="noStrike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alpha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': 0.1, '</a:t>
            </a:r>
            <a:r>
              <a:rPr lang="ko-KR" altLang="en-US" sz="1900" b="0" i="0" u="none" strike="noStrike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fit_intercept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': </a:t>
            </a:r>
            <a:r>
              <a:rPr lang="ko-KR" altLang="en-US" sz="1900" b="0" i="0" u="none" strike="noStrike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False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,</a:t>
            </a:r>
          </a:p>
          <a:p>
            <a:pPr lvl="0">
              <a:lnSpc>
                <a:spcPct val="132800"/>
              </a:lnSpc>
              <a:defRPr/>
            </a:pPr>
            <a:r>
              <a:rPr lang="en-US" altLang="ko-KR" sz="1900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 ‘</a:t>
            </a:r>
            <a:r>
              <a:rPr lang="en-US" altLang="ko-KR" sz="1900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max_iter</a:t>
            </a:r>
            <a:r>
              <a:rPr lang="en-US" altLang="ko-KR" sz="1900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’=500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}</a:t>
            </a:r>
          </a:p>
          <a:p>
            <a:pPr lvl="0" algn="l">
              <a:lnSpc>
                <a:spcPct val="132800"/>
              </a:lnSpc>
              <a:defRPr/>
            </a:pPr>
            <a:endParaRPr lang="ko-KR" altLang="en-US" sz="1900" b="0" i="0" u="none" strike="noStrike" dirty="0">
              <a:solidFill>
                <a:srgbClr val="333333"/>
              </a:solidFill>
              <a:latin typeface="Cascadia Code Light"/>
              <a:ea typeface="맑은 고딕" panose="020B0503020000020004" pitchFamily="50" charset="-127"/>
              <a:cs typeface="Cascadia Code Light"/>
            </a:endParaRPr>
          </a:p>
        </p:txBody>
      </p:sp>
      <p:graphicFrame>
        <p:nvGraphicFramePr>
          <p:cNvPr id="17" name="표 16"/>
          <p:cNvGraphicFramePr/>
          <p:nvPr/>
        </p:nvGraphicFramePr>
        <p:xfrm>
          <a:off x="1741169" y="5877560"/>
          <a:ext cx="5040628" cy="432054"/>
        </p:xfrm>
        <a:graphic>
          <a:graphicData uri="http://schemas.openxmlformats.org/drawingml/2006/table">
            <a:tbl>
              <a:tblPr firstRow="1" bandRow="1"/>
              <a:tblGrid>
                <a:gridCol w="126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5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Optimized</a:t>
                      </a:r>
                      <a:endParaRPr lang="ko-KR" altLang="en-US"/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7.0218</a:t>
                      </a:r>
                      <a:endParaRPr lang="ko-KR" altLang="en-US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8.6552</a:t>
                      </a:r>
                      <a:endParaRPr lang="ko-KR" altLang="en-US" sz="1800" dirty="0"/>
                    </a:p>
                  </a:txBody>
                  <a:tcPr anchor="ctr"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0.9999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오른쪽 화살표 17"/>
          <p:cNvSpPr/>
          <p:nvPr/>
        </p:nvSpPr>
        <p:spPr>
          <a:xfrm rot="5400000">
            <a:off x="3695700" y="6515100"/>
            <a:ext cx="1143000" cy="762000"/>
          </a:xfrm>
          <a:prstGeom prst="rightArrow">
            <a:avLst>
              <a:gd name="adj1" fmla="val 49975"/>
              <a:gd name="adj2" fmla="val 70312"/>
            </a:avLst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072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904638" y="5058632"/>
          <a:ext cx="4724508" cy="1112520"/>
        </p:xfrm>
        <a:graphic>
          <a:graphicData uri="http://schemas.openxmlformats.org/drawingml/2006/table">
            <a:tbl>
              <a:tblPr firstRow="1" bandRow="1"/>
              <a:tblGrid>
                <a:gridCol w="1181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1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MAE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RMSE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R2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Default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506.4626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659.8739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0.8479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dirty="0"/>
                        <a:t>Optimized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521.0742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670.8824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0.8428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F63F3B2-6A45-F99A-42AE-A2365211B646}"/>
              </a:ext>
            </a:extLst>
          </p:cNvPr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</a:t>
            </a:r>
            <a:endParaRPr lang="en-US" sz="35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601575" y="3420427"/>
            <a:ext cx="5040630" cy="50321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60945" y="3420427"/>
            <a:ext cx="5040630" cy="5049188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1981200" y="3276600"/>
            <a:ext cx="5334000" cy="723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32800"/>
              </a:lnSpc>
              <a:defRPr/>
            </a:pPr>
            <a:r>
              <a:rPr lang="en-US" altLang="ko-KR" sz="1900" b="0" i="1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RandomForestRegressor</a:t>
            </a:r>
            <a:r>
              <a:rPr lang="en-US" altLang="ko-KR" sz="1900" b="0" i="1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900" b="0" i="1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900" b="0" i="1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=42)</a:t>
            </a:r>
          </a:p>
          <a:p>
            <a:pPr lvl="0" algn="l">
              <a:lnSpc>
                <a:spcPct val="132800"/>
              </a:lnSpc>
              <a:defRPr/>
            </a:pP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Default Parameter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적용</a:t>
            </a:r>
          </a:p>
        </p:txBody>
      </p:sp>
      <p:graphicFrame>
        <p:nvGraphicFramePr>
          <p:cNvPr id="14" name="표 13"/>
          <p:cNvGraphicFramePr/>
          <p:nvPr/>
        </p:nvGraphicFramePr>
        <p:xfrm>
          <a:off x="1741169" y="5359146"/>
          <a:ext cx="5040628" cy="432054"/>
        </p:xfrm>
        <a:graphic>
          <a:graphicData uri="http://schemas.openxmlformats.org/drawingml/2006/table">
            <a:tbl>
              <a:tblPr firstRow="1" bandRow="1"/>
              <a:tblGrid>
                <a:gridCol w="126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5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Default</a:t>
                      </a:r>
                      <a:endParaRPr lang="ko-KR" altLang="en-US"/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506.4626</a:t>
                      </a:r>
                      <a:endParaRPr lang="ko-KR" altLang="en-US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659.8739</a:t>
                      </a:r>
                      <a:endParaRPr lang="ko-KR" altLang="en-US"/>
                    </a:p>
                  </a:txBody>
                  <a:tcPr anchor="ctr"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0.8479</a:t>
                      </a:r>
                      <a:endParaRPr lang="ko-KR" altLang="en-US"/>
                    </a:p>
                  </a:txBody>
                  <a:tcPr anchor="ctr"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오른쪽 화살표 14"/>
          <p:cNvSpPr/>
          <p:nvPr/>
        </p:nvSpPr>
        <p:spPr>
          <a:xfrm rot="16200000">
            <a:off x="3695700" y="4381500"/>
            <a:ext cx="1143000" cy="762000"/>
          </a:xfrm>
          <a:prstGeom prst="rightArrow">
            <a:avLst>
              <a:gd name="adj1" fmla="val 49975"/>
              <a:gd name="adj2" fmla="val 70312"/>
            </a:avLst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TextBox 7"/>
          <p:cNvSpPr txBox="1"/>
          <p:nvPr/>
        </p:nvSpPr>
        <p:spPr>
          <a:xfrm>
            <a:off x="1295400" y="7581900"/>
            <a:ext cx="6553200" cy="723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32800"/>
              </a:lnSpc>
              <a:defRPr/>
            </a:pPr>
            <a:r>
              <a:rPr lang="en-US" altLang="ko-KR" sz="19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GridSearchCV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최적화된 </a:t>
            </a:r>
            <a:r>
              <a:rPr lang="en-US" altLang="ko-KR" sz="19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HyperParameter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적용하여 분석</a:t>
            </a:r>
          </a:p>
          <a:p>
            <a:pPr lvl="0" algn="l">
              <a:lnSpc>
                <a:spcPct val="132800"/>
              </a:lnSpc>
              <a:defRPr/>
            </a:pP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{'</a:t>
            </a:r>
            <a:r>
              <a:rPr lang="ko-KR" altLang="en-US" sz="1900" b="0" i="0" u="none" strike="noStrike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max_depth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': 10, '</a:t>
            </a:r>
            <a:r>
              <a:rPr lang="ko-KR" altLang="en-US" sz="1900" b="0" i="0" u="none" strike="noStrike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min_samples_leaf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': 1, '</a:t>
            </a:r>
            <a:r>
              <a:rPr lang="ko-KR" altLang="en-US" sz="1900" b="0" i="0" u="none" strike="noStrike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min_samples_split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': 2, '</a:t>
            </a:r>
            <a:r>
              <a:rPr lang="ko-KR" altLang="en-US" sz="1900" b="0" i="0" u="none" strike="noStrike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n_estimators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': 11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0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0}</a:t>
            </a:r>
          </a:p>
          <a:p>
            <a:pPr lvl="0" algn="l">
              <a:lnSpc>
                <a:spcPct val="132800"/>
              </a:lnSpc>
              <a:defRPr/>
            </a:pPr>
            <a:endParaRPr lang="ko-KR" altLang="en-US" sz="19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표 16"/>
          <p:cNvGraphicFramePr/>
          <p:nvPr/>
        </p:nvGraphicFramePr>
        <p:xfrm>
          <a:off x="1741169" y="5877560"/>
          <a:ext cx="5040628" cy="432054"/>
        </p:xfrm>
        <a:graphic>
          <a:graphicData uri="http://schemas.openxmlformats.org/drawingml/2006/table">
            <a:tbl>
              <a:tblPr firstRow="1" bandRow="1"/>
              <a:tblGrid>
                <a:gridCol w="126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5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Optimized</a:t>
                      </a:r>
                      <a:endParaRPr lang="ko-KR" altLang="en-US"/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521.0742</a:t>
                      </a:r>
                      <a:endParaRPr lang="ko-KR" altLang="en-US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670.8824</a:t>
                      </a:r>
                      <a:endParaRPr lang="ko-KR" altLang="en-US" sz="1800" dirty="0"/>
                    </a:p>
                  </a:txBody>
                  <a:tcPr anchor="ctr"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0.8428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오른쪽 화살표 17"/>
          <p:cNvSpPr/>
          <p:nvPr/>
        </p:nvSpPr>
        <p:spPr>
          <a:xfrm rot="5400000">
            <a:off x="3695700" y="6515100"/>
            <a:ext cx="1143000" cy="762000"/>
          </a:xfrm>
          <a:prstGeom prst="rightArrow">
            <a:avLst>
              <a:gd name="adj1" fmla="val 49975"/>
              <a:gd name="adj2" fmla="val 70312"/>
            </a:avLst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561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904638" y="5058632"/>
          <a:ext cx="4724508" cy="1112520"/>
        </p:xfrm>
        <a:graphic>
          <a:graphicData uri="http://schemas.openxmlformats.org/drawingml/2006/table">
            <a:tbl>
              <a:tblPr firstRow="1" bandRow="1"/>
              <a:tblGrid>
                <a:gridCol w="1181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1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MAE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RMSE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R2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Default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544.6733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665.6387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0.8453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Optimized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325.2864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409.5967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0.9414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49A5565-8C7E-E8BA-86A3-B5F0D816FB47}"/>
              </a:ext>
            </a:extLst>
          </p:cNvPr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XGBoost</a:t>
            </a:r>
            <a:endParaRPr lang="en-US" sz="35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601575" y="3420427"/>
            <a:ext cx="5040630" cy="50491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60945" y="3420427"/>
            <a:ext cx="5040630" cy="5049188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2286000" y="3276600"/>
            <a:ext cx="4191000" cy="723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32800"/>
              </a:lnSpc>
              <a:defRPr/>
            </a:pPr>
            <a:r>
              <a:rPr lang="en-US" altLang="ko-KR" sz="1900" b="0" i="1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xgb.XGBRegressor</a:t>
            </a:r>
            <a:r>
              <a:rPr lang="en-US" altLang="ko-KR" sz="1900" b="0" i="1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900" b="0" i="1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900" b="0" i="1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=42)</a:t>
            </a:r>
          </a:p>
          <a:p>
            <a:pPr lvl="0" algn="l">
              <a:lnSpc>
                <a:spcPct val="132800"/>
              </a:lnSpc>
              <a:defRPr/>
            </a:pP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Default Parameter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적용</a:t>
            </a:r>
          </a:p>
        </p:txBody>
      </p:sp>
      <p:graphicFrame>
        <p:nvGraphicFramePr>
          <p:cNvPr id="14" name="표 13"/>
          <p:cNvGraphicFramePr/>
          <p:nvPr/>
        </p:nvGraphicFramePr>
        <p:xfrm>
          <a:off x="1741169" y="5359146"/>
          <a:ext cx="5040628" cy="432054"/>
        </p:xfrm>
        <a:graphic>
          <a:graphicData uri="http://schemas.openxmlformats.org/drawingml/2006/table">
            <a:tbl>
              <a:tblPr firstRow="1" bandRow="1"/>
              <a:tblGrid>
                <a:gridCol w="126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5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 dirty="0"/>
                        <a:t>Default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544.6733</a:t>
                      </a:r>
                      <a:endParaRPr lang="ko-KR" altLang="en-US" sz="1800" b="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dirty="0"/>
                        <a:t>665.6387</a:t>
                      </a:r>
                      <a:endParaRPr lang="ko-KR" altLang="en-US" sz="1800" b="0" dirty="0"/>
                    </a:p>
                  </a:txBody>
                  <a:tcPr anchor="ctr"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dirty="0"/>
                        <a:t>0.8453</a:t>
                      </a:r>
                      <a:endParaRPr lang="ko-KR" altLang="en-US" sz="1800" b="0" dirty="0"/>
                    </a:p>
                  </a:txBody>
                  <a:tcPr anchor="ctr"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오른쪽 화살표 14"/>
          <p:cNvSpPr/>
          <p:nvPr/>
        </p:nvSpPr>
        <p:spPr>
          <a:xfrm rot="16200000">
            <a:off x="3695700" y="4381500"/>
            <a:ext cx="1143000" cy="762000"/>
          </a:xfrm>
          <a:prstGeom prst="rightArrow">
            <a:avLst>
              <a:gd name="adj1" fmla="val 49975"/>
              <a:gd name="adj2" fmla="val 70312"/>
            </a:avLst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TextBox 7"/>
          <p:cNvSpPr txBox="1"/>
          <p:nvPr/>
        </p:nvSpPr>
        <p:spPr>
          <a:xfrm>
            <a:off x="1295400" y="7581900"/>
            <a:ext cx="6553200" cy="723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32800"/>
              </a:lnSpc>
              <a:defRPr/>
            </a:pPr>
            <a:r>
              <a:rPr lang="en-US" altLang="ko-KR" sz="19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GridSearchCV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최적화된 </a:t>
            </a:r>
            <a:r>
              <a:rPr lang="en-US" altLang="ko-KR" sz="19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HyperParameter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적용하여 분석</a:t>
            </a:r>
          </a:p>
          <a:p>
            <a:pPr lvl="0" algn="l">
              <a:lnSpc>
                <a:spcPct val="132800"/>
              </a:lnSpc>
              <a:defRPr/>
            </a:pP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{'</a:t>
            </a:r>
            <a:r>
              <a:rPr lang="ko-KR" altLang="en-US" sz="1900" b="0" i="0" u="none" strike="noStrike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learning_rate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': 0.1, '</a:t>
            </a:r>
            <a:r>
              <a:rPr lang="ko-KR" altLang="en-US" sz="1900" b="0" i="0" u="none" strike="noStrike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max_depth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': 3, '</a:t>
            </a:r>
            <a:r>
              <a:rPr lang="ko-KR" altLang="en-US" sz="1900" b="0" i="0" u="none" strike="noStrike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n_estimators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': 1000, '</a:t>
            </a:r>
            <a:r>
              <a:rPr lang="ko-KR" altLang="en-US" sz="1900" b="0" i="0" u="none" strike="noStrike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subsample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': 0.8}</a:t>
            </a:r>
          </a:p>
          <a:p>
            <a:pPr lvl="0" algn="l">
              <a:lnSpc>
                <a:spcPct val="132800"/>
              </a:lnSpc>
              <a:defRPr/>
            </a:pPr>
            <a:endParaRPr lang="ko-KR" altLang="en-US" sz="1900" b="0" i="0" u="none" strike="noStrike" dirty="0">
              <a:solidFill>
                <a:srgbClr val="333333"/>
              </a:solidFill>
              <a:latin typeface="Cascadia Code Light"/>
              <a:ea typeface="맑은 고딕" panose="020B0503020000020004" pitchFamily="50" charset="-127"/>
              <a:cs typeface="Cascadia Code Light"/>
            </a:endParaRPr>
          </a:p>
          <a:p>
            <a:pPr lvl="0" algn="l">
              <a:lnSpc>
                <a:spcPct val="132800"/>
              </a:lnSpc>
              <a:defRPr/>
            </a:pPr>
            <a:endParaRPr lang="ko-KR" altLang="en-US" sz="19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표 16"/>
          <p:cNvGraphicFramePr/>
          <p:nvPr/>
        </p:nvGraphicFramePr>
        <p:xfrm>
          <a:off x="1741169" y="5877560"/>
          <a:ext cx="5040628" cy="432054"/>
        </p:xfrm>
        <a:graphic>
          <a:graphicData uri="http://schemas.openxmlformats.org/drawingml/2006/table">
            <a:tbl>
              <a:tblPr firstRow="1" bandRow="1"/>
              <a:tblGrid>
                <a:gridCol w="126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5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 dirty="0"/>
                        <a:t>Optimized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325.2864</a:t>
                      </a:r>
                      <a:endParaRPr lang="ko-KR" altLang="en-US" sz="180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409.5967</a:t>
                      </a:r>
                      <a:endParaRPr lang="ko-KR" altLang="en-US" sz="1800" dirty="0"/>
                    </a:p>
                  </a:txBody>
                  <a:tcPr anchor="ctr"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0.9414</a:t>
                      </a:r>
                      <a:endParaRPr lang="ko-KR" altLang="en-US" sz="1800" dirty="0"/>
                    </a:p>
                  </a:txBody>
                  <a:tcPr anchor="ctr"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오른쪽 화살표 17"/>
          <p:cNvSpPr/>
          <p:nvPr/>
        </p:nvSpPr>
        <p:spPr>
          <a:xfrm rot="5400000">
            <a:off x="3695700" y="6515100"/>
            <a:ext cx="1143000" cy="762000"/>
          </a:xfrm>
          <a:prstGeom prst="rightArrow">
            <a:avLst>
              <a:gd name="adj1" fmla="val 49975"/>
              <a:gd name="adj2" fmla="val 70312"/>
            </a:avLst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97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05F8A7C-F1CD-2569-7E63-C58E3E6D8EEE}"/>
              </a:ext>
            </a:extLst>
          </p:cNvPr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LGBM</a:t>
            </a:r>
            <a:endParaRPr lang="en-US" sz="35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85432D-A8DE-3937-A2E4-A04B31243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287" y="5674302"/>
            <a:ext cx="6900011" cy="269201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E6FC406-975B-B903-997F-755D16B93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287" y="2860386"/>
            <a:ext cx="6893557" cy="26133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6F0764-E465-D6B1-64AA-3CFA8DECA8E1}"/>
              </a:ext>
            </a:extLst>
          </p:cNvPr>
          <p:cNvSpPr txBox="1"/>
          <p:nvPr/>
        </p:nvSpPr>
        <p:spPr>
          <a:xfrm>
            <a:off x="8728363" y="2860386"/>
            <a:ext cx="8866910" cy="4892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0" dirty="0">
                <a:solidFill>
                  <a:srgbClr val="FF0000"/>
                </a:solidFill>
                <a:effectLst/>
                <a:latin typeface="+mn-ea"/>
                <a:ea typeface="+mn-ea"/>
              </a:rPr>
              <a:t>Warning Message :</a:t>
            </a:r>
          </a:p>
          <a:p>
            <a:pPr>
              <a:lnSpc>
                <a:spcPct val="150000"/>
              </a:lnSpc>
            </a:pPr>
            <a:r>
              <a:rPr lang="en-US" altLang="ko-KR" sz="1800" b="0" i="0" dirty="0">
                <a:solidFill>
                  <a:srgbClr val="FF0000"/>
                </a:solidFill>
                <a:effectLst/>
                <a:latin typeface="+mn-ea"/>
                <a:ea typeface="+mn-ea"/>
              </a:rPr>
              <a:t>[</a:t>
            </a:r>
            <a:r>
              <a:rPr lang="en-US" altLang="ko-KR" sz="1800" b="0" i="0" dirty="0" err="1">
                <a:solidFill>
                  <a:srgbClr val="FF0000"/>
                </a:solidFill>
                <a:effectLst/>
                <a:latin typeface="+mn-ea"/>
                <a:ea typeface="+mn-ea"/>
              </a:rPr>
              <a:t>LightGBM</a:t>
            </a:r>
            <a:r>
              <a:rPr lang="en-US" altLang="ko-KR" sz="1800" b="0" i="0" dirty="0">
                <a:solidFill>
                  <a:srgbClr val="FF0000"/>
                </a:solidFill>
                <a:effectLst/>
                <a:latin typeface="+mn-ea"/>
                <a:ea typeface="+mn-ea"/>
              </a:rPr>
              <a:t>] [Warning] No further splits with positive gain, best gain: -inf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LightGBM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 현재 트리의 특정 노드에서 더 이상 분할할 가치가 없다고 판단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+mn-ea"/>
                <a:ea typeface="+mn-ea"/>
              </a:rPr>
              <a:t>원인</a:t>
            </a:r>
            <a:endParaRPr lang="en-US" altLang="ko-KR" sz="20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데이터가 적음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     2. feature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수가 적음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     3.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데이터의 분산이 낮음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     </a:t>
            </a:r>
            <a:r>
              <a:rPr lang="en-US" altLang="ko-KR" sz="1600" b="1" u="sng" dirty="0">
                <a:solidFill>
                  <a:schemeClr val="tx1"/>
                </a:solidFill>
                <a:latin typeface="+mn-ea"/>
                <a:ea typeface="+mn-ea"/>
              </a:rPr>
              <a:t>4. </a:t>
            </a:r>
            <a:r>
              <a:rPr lang="ko-KR" altLang="en-US" sz="1600" b="1" u="sng" dirty="0">
                <a:solidFill>
                  <a:schemeClr val="tx1"/>
                </a:solidFill>
                <a:latin typeface="+mn-ea"/>
                <a:ea typeface="+mn-ea"/>
              </a:rPr>
              <a:t>파라미터 설정 문제 </a:t>
            </a:r>
            <a:endParaRPr lang="en-US" altLang="ko-KR" sz="1600" b="1" u="sng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600" b="1" u="sng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+mn-ea"/>
                <a:ea typeface="+mn-ea"/>
              </a:rPr>
              <a:t>해결 방안</a:t>
            </a:r>
            <a:endParaRPr lang="en-US" altLang="ko-KR" sz="20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+mn-ea"/>
                <a:ea typeface="+mn-ea"/>
              </a:rPr>
              <a:t>min_child_samples</a:t>
            </a:r>
            <a:r>
              <a:rPr lang="en-US" altLang="ko-KR" sz="1600" dirty="0">
                <a:latin typeface="+mn-ea"/>
                <a:ea typeface="+mn-ea"/>
              </a:rPr>
              <a:t>=1 : </a:t>
            </a:r>
            <a:r>
              <a:rPr lang="ko-KR" altLang="en-US" sz="1600" dirty="0" err="1">
                <a:latin typeface="+mn-ea"/>
                <a:ea typeface="+mn-ea"/>
              </a:rPr>
              <a:t>리프노드의</a:t>
            </a:r>
            <a:r>
              <a:rPr lang="ko-KR" altLang="en-US" sz="1600" dirty="0">
                <a:latin typeface="+mn-ea"/>
                <a:ea typeface="+mn-ea"/>
              </a:rPr>
              <a:t> 데이터 수 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ko-KR" altLang="en-US" sz="1600" dirty="0">
                <a:latin typeface="+mn-ea"/>
                <a:ea typeface="+mn-ea"/>
              </a:rPr>
              <a:t>기본 </a:t>
            </a:r>
            <a:r>
              <a:rPr lang="en-US" altLang="ko-KR" sz="1600" dirty="0">
                <a:latin typeface="+mn-ea"/>
                <a:ea typeface="+mn-ea"/>
              </a:rPr>
              <a:t>20)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+mn-ea"/>
                <a:ea typeface="+mn-ea"/>
              </a:rPr>
              <a:t>min_child_weight</a:t>
            </a:r>
            <a:r>
              <a:rPr lang="en-US" altLang="ko-KR" sz="1600" dirty="0">
                <a:latin typeface="+mn-ea"/>
                <a:ea typeface="+mn-ea"/>
              </a:rPr>
              <a:t>=1e-6 : </a:t>
            </a:r>
            <a:r>
              <a:rPr lang="ko-KR" altLang="en-US" sz="1600" dirty="0" err="1">
                <a:latin typeface="+mn-ea"/>
                <a:ea typeface="+mn-ea"/>
              </a:rPr>
              <a:t>리프노드의</a:t>
            </a:r>
            <a:r>
              <a:rPr lang="ko-KR" altLang="en-US" sz="1600" dirty="0">
                <a:latin typeface="+mn-ea"/>
                <a:ea typeface="+mn-ea"/>
              </a:rPr>
              <a:t> 최소 </a:t>
            </a:r>
            <a:r>
              <a:rPr lang="en-US" altLang="ko-KR" sz="1600" dirty="0">
                <a:latin typeface="+mn-ea"/>
                <a:ea typeface="+mn-ea"/>
              </a:rPr>
              <a:t>hessian(2</a:t>
            </a:r>
            <a:r>
              <a:rPr lang="ko-KR" altLang="en-US" sz="1600" dirty="0">
                <a:latin typeface="+mn-ea"/>
                <a:ea typeface="+mn-ea"/>
              </a:rPr>
              <a:t>차 미분 값</a:t>
            </a:r>
            <a:r>
              <a:rPr lang="en-US" altLang="ko-KR" sz="1600" dirty="0">
                <a:latin typeface="+mn-ea"/>
                <a:ea typeface="+mn-ea"/>
              </a:rPr>
              <a:t>) (</a:t>
            </a:r>
            <a:r>
              <a:rPr lang="ko-KR" altLang="en-US" sz="1600" dirty="0">
                <a:latin typeface="+mn-ea"/>
                <a:ea typeface="+mn-ea"/>
              </a:rPr>
              <a:t>기본</a:t>
            </a:r>
            <a:r>
              <a:rPr lang="en-US" altLang="ko-KR" sz="1600" dirty="0">
                <a:latin typeface="+mn-ea"/>
                <a:ea typeface="+mn-ea"/>
              </a:rPr>
              <a:t> 1e-3)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+mn-ea"/>
                <a:ea typeface="+mn-ea"/>
              </a:rPr>
              <a:t>min_split_gain</a:t>
            </a:r>
            <a:r>
              <a:rPr lang="en-US" altLang="ko-KR" sz="1600" dirty="0">
                <a:latin typeface="+mn-ea"/>
                <a:ea typeface="+mn-ea"/>
              </a:rPr>
              <a:t>=0.0 : </a:t>
            </a:r>
            <a:r>
              <a:rPr lang="ko-KR" altLang="en-US" sz="1600" dirty="0">
                <a:latin typeface="+mn-ea"/>
                <a:ea typeface="+mn-ea"/>
              </a:rPr>
              <a:t>분할 허용을 위한 최소 </a:t>
            </a:r>
            <a:r>
              <a:rPr lang="en-US" altLang="ko-KR" sz="1600" dirty="0">
                <a:latin typeface="+mn-ea"/>
                <a:ea typeface="+mn-ea"/>
              </a:rPr>
              <a:t>gain (</a:t>
            </a:r>
            <a:r>
              <a:rPr lang="ko-KR" altLang="en-US" sz="1600" dirty="0">
                <a:latin typeface="+mn-ea"/>
                <a:ea typeface="+mn-ea"/>
              </a:rPr>
              <a:t>기본 값 유지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+mn-ea"/>
                <a:ea typeface="+mn-ea"/>
              </a:rPr>
              <a:t>Max_depth</a:t>
            </a:r>
            <a:r>
              <a:rPr lang="en-US" altLang="ko-KR" sz="1600" dirty="0">
                <a:latin typeface="+mn-ea"/>
                <a:ea typeface="+mn-ea"/>
              </a:rPr>
              <a:t>=5, </a:t>
            </a:r>
            <a:r>
              <a:rPr lang="en-US" altLang="ko-KR" sz="1600" dirty="0" err="1">
                <a:latin typeface="+mn-ea"/>
                <a:ea typeface="+mn-ea"/>
              </a:rPr>
              <a:t>num_leaves</a:t>
            </a:r>
            <a:r>
              <a:rPr lang="en-US" altLang="ko-KR" sz="1600" dirty="0">
                <a:latin typeface="+mn-ea"/>
                <a:ea typeface="+mn-ea"/>
              </a:rPr>
              <a:t>=15: </a:t>
            </a:r>
            <a:r>
              <a:rPr lang="ko-KR" altLang="en-US" sz="1600" dirty="0">
                <a:latin typeface="+mn-ea"/>
                <a:ea typeface="+mn-ea"/>
              </a:rPr>
              <a:t>깊이 제한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 err="1">
                <a:latin typeface="+mn-ea"/>
                <a:ea typeface="+mn-ea"/>
              </a:rPr>
              <a:t>리프노드</a:t>
            </a:r>
            <a:r>
              <a:rPr lang="ko-KR" altLang="en-US" sz="1600" dirty="0">
                <a:latin typeface="+mn-ea"/>
                <a:ea typeface="+mn-ea"/>
              </a:rPr>
              <a:t> 개수 제한 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ko-KR" altLang="en-US" sz="1600" dirty="0">
                <a:latin typeface="+mn-ea"/>
                <a:ea typeface="+mn-ea"/>
              </a:rPr>
              <a:t>기본 </a:t>
            </a:r>
            <a:r>
              <a:rPr lang="en-US" altLang="ko-KR" sz="1600" dirty="0">
                <a:latin typeface="+mn-ea"/>
                <a:ea typeface="+mn-ea"/>
              </a:rPr>
              <a:t>: -1, 31)</a:t>
            </a:r>
            <a:endParaRPr lang="ko-KR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269815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904638" y="5058632"/>
          <a:ext cx="4724508" cy="1112520"/>
        </p:xfrm>
        <a:graphic>
          <a:graphicData uri="http://schemas.openxmlformats.org/drawingml/2006/table">
            <a:tbl>
              <a:tblPr firstRow="1" bandRow="1"/>
              <a:tblGrid>
                <a:gridCol w="1181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1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MAE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RMSE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R2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Default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353.0885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dirty="0"/>
                        <a:t>461.8494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0.9255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Optimized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442.4608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400" b="0" dirty="0"/>
                        <a:t>550.0347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dirty="0"/>
                        <a:t>0.8942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05F8A7C-F1CD-2569-7E63-C58E3E6D8EEE}"/>
              </a:ext>
            </a:extLst>
          </p:cNvPr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LGBM</a:t>
            </a:r>
            <a:endParaRPr lang="en-US" sz="35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601575" y="3420427"/>
            <a:ext cx="5040630" cy="50491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60945" y="3420427"/>
            <a:ext cx="5040630" cy="5049188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2133600" y="3086100"/>
            <a:ext cx="4191000" cy="723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32800"/>
              </a:lnSpc>
              <a:defRPr/>
            </a:pPr>
            <a:r>
              <a:rPr lang="en-US" altLang="ko-KR" sz="1900" b="0" i="1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lgb.LGBMRegressor</a:t>
            </a:r>
            <a:r>
              <a:rPr lang="en-US" altLang="ko-KR" sz="1900" b="0" i="1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900" b="0" i="1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random_state</a:t>
            </a:r>
            <a:r>
              <a:rPr lang="en-US" altLang="ko-KR" sz="1900" b="0" i="1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=42)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Default Parameter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적용</a:t>
            </a:r>
          </a:p>
        </p:txBody>
      </p:sp>
      <p:graphicFrame>
        <p:nvGraphicFramePr>
          <p:cNvPr id="14" name="표 13"/>
          <p:cNvGraphicFramePr/>
          <p:nvPr/>
        </p:nvGraphicFramePr>
        <p:xfrm>
          <a:off x="1741169" y="5359146"/>
          <a:ext cx="5040628" cy="432054"/>
        </p:xfrm>
        <a:graphic>
          <a:graphicData uri="http://schemas.openxmlformats.org/drawingml/2006/table">
            <a:tbl>
              <a:tblPr firstRow="1" bandRow="1"/>
              <a:tblGrid>
                <a:gridCol w="126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5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Default</a:t>
                      </a:r>
                      <a:endParaRPr lang="ko-KR" altLang="en-US"/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353.0885</a:t>
                      </a:r>
                      <a:endParaRPr lang="ko-KR" altLang="en-US" b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dirty="0"/>
                        <a:t>461.8494</a:t>
                      </a:r>
                      <a:endParaRPr lang="ko-KR" altLang="en-US" sz="1800" b="0" dirty="0"/>
                    </a:p>
                  </a:txBody>
                  <a:tcPr anchor="ctr"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0.9255</a:t>
                      </a:r>
                      <a:endParaRPr lang="ko-KR" altLang="en-US" b="0" dirty="0"/>
                    </a:p>
                  </a:txBody>
                  <a:tcPr anchor="ctr"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오른쪽 화살표 14"/>
          <p:cNvSpPr/>
          <p:nvPr/>
        </p:nvSpPr>
        <p:spPr>
          <a:xfrm rot="16200000">
            <a:off x="3695700" y="4381500"/>
            <a:ext cx="1143000" cy="762000"/>
          </a:xfrm>
          <a:prstGeom prst="rightArrow">
            <a:avLst>
              <a:gd name="adj1" fmla="val 49975"/>
              <a:gd name="adj2" fmla="val 70312"/>
            </a:avLst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TextBox 7"/>
          <p:cNvSpPr txBox="1"/>
          <p:nvPr/>
        </p:nvSpPr>
        <p:spPr>
          <a:xfrm>
            <a:off x="1295400" y="7581899"/>
            <a:ext cx="6553200" cy="2136347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32800"/>
              </a:lnSpc>
              <a:defRPr/>
            </a:pPr>
            <a:r>
              <a:rPr lang="en-US" altLang="ko-KR" sz="19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GridSearchCV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최적화된 </a:t>
            </a:r>
            <a:r>
              <a:rPr lang="en-US" altLang="ko-KR" sz="19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HyperParameter</a:t>
            </a:r>
            <a:r>
              <a:rPr lang="en-US" altLang="ko-KR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적용하여 분석</a:t>
            </a:r>
          </a:p>
          <a:p>
            <a:pPr lvl="0">
              <a:lnSpc>
                <a:spcPct val="132800"/>
              </a:lnSpc>
              <a:defRPr/>
            </a:pPr>
            <a:r>
              <a:rPr lang="ko-KR" altLang="en-US" sz="19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{</a:t>
            </a:r>
            <a:r>
              <a:rPr lang="en-US" altLang="ko-KR" sz="1900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n_estimators</a:t>
            </a:r>
            <a:r>
              <a:rPr lang="en-US" altLang="ko-KR" sz="1900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=200, </a:t>
            </a:r>
            <a:r>
              <a:rPr lang="en-US" altLang="ko-KR" sz="1900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learning_rate</a:t>
            </a:r>
            <a:r>
              <a:rPr lang="en-US" altLang="ko-KR" sz="1900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=0.05,</a:t>
            </a:r>
          </a:p>
          <a:p>
            <a:pPr lvl="0">
              <a:lnSpc>
                <a:spcPct val="132800"/>
              </a:lnSpc>
              <a:defRPr/>
            </a:pPr>
            <a:r>
              <a:rPr lang="en-US" altLang="ko-KR" sz="1900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 </a:t>
            </a:r>
            <a:r>
              <a:rPr lang="en-US" altLang="ko-KR" sz="1900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min_split_gain</a:t>
            </a:r>
            <a:r>
              <a:rPr lang="en-US" altLang="ko-KR" sz="1900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=0.0, </a:t>
            </a:r>
            <a:r>
              <a:rPr lang="en-US" altLang="ko-KR" sz="1900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min_child_samples</a:t>
            </a:r>
            <a:r>
              <a:rPr lang="en-US" altLang="ko-KR" sz="1900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=1,</a:t>
            </a:r>
          </a:p>
          <a:p>
            <a:pPr lvl="0">
              <a:lnSpc>
                <a:spcPct val="132800"/>
              </a:lnSpc>
              <a:defRPr/>
            </a:pPr>
            <a:r>
              <a:rPr lang="en-US" altLang="ko-KR" sz="1900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 </a:t>
            </a:r>
            <a:r>
              <a:rPr lang="en-US" altLang="ko-KR" sz="1900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min_child_weight</a:t>
            </a:r>
            <a:r>
              <a:rPr lang="en-US" altLang="ko-KR" sz="1900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=1e-6, </a:t>
            </a:r>
            <a:r>
              <a:rPr lang="en-US" altLang="ko-KR" sz="1900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max_depth</a:t>
            </a:r>
            <a:r>
              <a:rPr lang="en-US" altLang="ko-KR" sz="1900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=5,</a:t>
            </a:r>
          </a:p>
          <a:p>
            <a:pPr lvl="0">
              <a:lnSpc>
                <a:spcPct val="132800"/>
              </a:lnSpc>
              <a:defRPr/>
            </a:pPr>
            <a:r>
              <a:rPr lang="en-US" altLang="ko-KR" sz="1900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 </a:t>
            </a:r>
            <a:r>
              <a:rPr lang="en-US" altLang="ko-KR" sz="1900" dirty="0" err="1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num_leaves</a:t>
            </a:r>
            <a:r>
              <a:rPr lang="en-US" altLang="ko-KR" sz="1900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=15</a:t>
            </a:r>
            <a:r>
              <a:rPr lang="ko-KR" altLang="en-US" sz="1900" b="0" i="0" u="none" strike="noStrike" dirty="0">
                <a:solidFill>
                  <a:srgbClr val="333333"/>
                </a:solidFill>
                <a:latin typeface="Cascadia Code Light"/>
                <a:ea typeface="맑은 고딕" panose="020B0503020000020004" pitchFamily="50" charset="-127"/>
                <a:cs typeface="Cascadia Code Light"/>
              </a:rPr>
              <a:t>}</a:t>
            </a:r>
          </a:p>
          <a:p>
            <a:pPr lvl="0" algn="l">
              <a:lnSpc>
                <a:spcPct val="132800"/>
              </a:lnSpc>
              <a:defRPr/>
            </a:pPr>
            <a:endParaRPr lang="ko-KR" altLang="en-US" sz="19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표 16"/>
          <p:cNvGraphicFramePr/>
          <p:nvPr/>
        </p:nvGraphicFramePr>
        <p:xfrm>
          <a:off x="1741169" y="5877560"/>
          <a:ext cx="5040628" cy="432054"/>
        </p:xfrm>
        <a:graphic>
          <a:graphicData uri="http://schemas.openxmlformats.org/drawingml/2006/table">
            <a:tbl>
              <a:tblPr firstRow="1" bandRow="1"/>
              <a:tblGrid>
                <a:gridCol w="126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5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/>
                        <a:t>Optimized</a:t>
                      </a:r>
                      <a:endParaRPr lang="ko-KR" altLang="en-US"/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442.4608</a:t>
                      </a:r>
                      <a:endParaRPr lang="ko-KR" altLang="en-US" b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dirty="0"/>
                        <a:t>550.0347</a:t>
                      </a:r>
                      <a:endParaRPr lang="ko-KR" altLang="en-US" sz="1800" b="0" dirty="0"/>
                    </a:p>
                  </a:txBody>
                  <a:tcPr anchor="ctr"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800" b="0" dirty="0"/>
                        <a:t>0.8942</a:t>
                      </a:r>
                      <a:endParaRPr lang="ko-KR" altLang="en-US" sz="1800" b="0" dirty="0"/>
                    </a:p>
                  </a:txBody>
                  <a:tcPr anchor="ctr"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오른쪽 화살표 17"/>
          <p:cNvSpPr/>
          <p:nvPr/>
        </p:nvSpPr>
        <p:spPr>
          <a:xfrm rot="5400000">
            <a:off x="3695700" y="6515100"/>
            <a:ext cx="1143000" cy="762000"/>
          </a:xfrm>
          <a:prstGeom prst="rightArrow">
            <a:avLst>
              <a:gd name="adj1" fmla="val 49975"/>
              <a:gd name="adj2" fmla="val 70312"/>
            </a:avLst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2426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24000" y="248920"/>
            <a:ext cx="48006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분석</a:t>
            </a:r>
            <a:endParaRPr lang="en-US" sz="43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AF58165-A3C4-D756-85F0-7E6563E766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589" b="17863"/>
          <a:stretch/>
        </p:blipFill>
        <p:spPr>
          <a:xfrm>
            <a:off x="3556000" y="2482850"/>
            <a:ext cx="11176000" cy="3230207"/>
          </a:xfrm>
          <a:prstGeom prst="rect">
            <a:avLst/>
          </a:prstGeom>
        </p:spPr>
      </p:pic>
      <p:sp>
        <p:nvSpPr>
          <p:cNvPr id="20" name="TextBox 7">
            <a:extLst>
              <a:ext uri="{FF2B5EF4-FFF2-40B4-BE49-F238E27FC236}">
                <a16:creationId xmlns:a16="http://schemas.microsoft.com/office/drawing/2014/main" id="{F51105C4-169D-53EC-1E3F-22BECCFC4FD9}"/>
              </a:ext>
            </a:extLst>
          </p:cNvPr>
          <p:cNvSpPr txBox="1"/>
          <p:nvPr/>
        </p:nvSpPr>
        <p:spPr>
          <a:xfrm>
            <a:off x="2706321" y="1638300"/>
            <a:ext cx="12025679" cy="20568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endParaRPr lang="en-US" sz="20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61E61D-D19B-2771-3220-DA9E997B3FFD}"/>
              </a:ext>
            </a:extLst>
          </p:cNvPr>
          <p:cNvSpPr txBox="1"/>
          <p:nvPr/>
        </p:nvSpPr>
        <p:spPr>
          <a:xfrm>
            <a:off x="5943600" y="1909983"/>
            <a:ext cx="72327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effectLst/>
                <a:latin typeface="+mj-ea"/>
                <a:ea typeface="+mj-ea"/>
              </a:rPr>
              <a:t>Hyperparameter </a:t>
            </a:r>
            <a:r>
              <a:rPr lang="ko-KR" altLang="en-US" sz="2800" dirty="0">
                <a:effectLst/>
                <a:latin typeface="+mj-ea"/>
                <a:ea typeface="+mj-ea"/>
              </a:rPr>
              <a:t>튜닝 전 모델 별 평가 지표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ED6F58-BCEF-BC05-099A-BA0AC88592AB}"/>
              </a:ext>
            </a:extLst>
          </p:cNvPr>
          <p:cNvSpPr txBox="1"/>
          <p:nvPr/>
        </p:nvSpPr>
        <p:spPr>
          <a:xfrm>
            <a:off x="5791200" y="6034387"/>
            <a:ext cx="7010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effectLst/>
                <a:latin typeface="+mj-ea"/>
                <a:ea typeface="+mj-ea"/>
              </a:rPr>
              <a:t>Hyperparameter </a:t>
            </a:r>
            <a:r>
              <a:rPr lang="ko-KR" altLang="en-US" sz="2800" dirty="0">
                <a:effectLst/>
                <a:latin typeface="+mj-ea"/>
                <a:ea typeface="+mj-ea"/>
              </a:rPr>
              <a:t>튜닝 후 모델 별 평가 지표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3E811A-DF26-8C0F-EA48-A088EA2727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7353" b="15127"/>
          <a:stretch/>
        </p:blipFill>
        <p:spPr>
          <a:xfrm>
            <a:off x="3556000" y="6557607"/>
            <a:ext cx="11174400" cy="3173075"/>
          </a:xfrm>
          <a:prstGeom prst="rect">
            <a:avLst/>
          </a:prstGeom>
        </p:spPr>
      </p:pic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5ED70507-4222-F768-CC6C-88D427A5387C}"/>
              </a:ext>
            </a:extLst>
          </p:cNvPr>
          <p:cNvSpPr/>
          <p:nvPr/>
        </p:nvSpPr>
        <p:spPr>
          <a:xfrm>
            <a:off x="3310067" y="3217098"/>
            <a:ext cx="333115" cy="105549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AF5C00-2C55-F212-29AB-51923D3E62AF}"/>
              </a:ext>
            </a:extLst>
          </p:cNvPr>
          <p:cNvSpPr/>
          <p:nvPr/>
        </p:nvSpPr>
        <p:spPr>
          <a:xfrm>
            <a:off x="3599591" y="8259372"/>
            <a:ext cx="11087218" cy="4646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A90F0816-B940-3456-D89A-5DE431D92C43}"/>
              </a:ext>
            </a:extLst>
          </p:cNvPr>
          <p:cNvSpPr/>
          <p:nvPr/>
        </p:nvSpPr>
        <p:spPr>
          <a:xfrm>
            <a:off x="3364042" y="7216283"/>
            <a:ext cx="333115" cy="105549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11137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7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1358900" y="1447800"/>
            <a:ext cx="164760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(EDA)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4" name="Google Shape;244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49000" y="2660251"/>
            <a:ext cx="5555078" cy="696674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 txBox="1"/>
          <p:nvPr/>
        </p:nvSpPr>
        <p:spPr>
          <a:xfrm>
            <a:off x="2096380" y="5501121"/>
            <a:ext cx="777787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Dataframe으로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로딩한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뒤 </a:t>
            </a:r>
            <a:endParaRPr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형태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Target의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비율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확인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24000" y="248920"/>
            <a:ext cx="48006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</a:rPr>
              <a:t>결과 분석</a:t>
            </a:r>
            <a:endParaRPr lang="en-US" sz="4300" b="0" i="0" u="none" strike="noStrike" dirty="0">
              <a:solidFill>
                <a:srgbClr val="333333"/>
              </a:solidFill>
              <a:latin typeface="맑은 고딕"/>
              <a:ea typeface="맑은 고딕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2706321" y="1638300"/>
            <a:ext cx="12025679" cy="2056897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32800"/>
              </a:lnSpc>
              <a:defRPr/>
            </a:pPr>
            <a:endParaRPr lang="en-US" sz="2000" b="0" i="0" u="none" strike="noStrike">
              <a:solidFill>
                <a:srgbClr val="333333"/>
              </a:solidFill>
              <a:latin typeface="맑은 고딕"/>
              <a:ea typeface="맑은 고딕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8603745-25B1-AF16-90BB-E28955980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14450"/>
            <a:ext cx="10833191" cy="53755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2587F91-D800-7BBF-F5D5-049D8A6DE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4452" y="5176782"/>
            <a:ext cx="10243548" cy="5083005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C80D9936-CE37-D029-4DBB-99A2DAC4BCD3}"/>
              </a:ext>
            </a:extLst>
          </p:cNvPr>
          <p:cNvSpPr txBox="1"/>
          <p:nvPr/>
        </p:nvSpPr>
        <p:spPr>
          <a:xfrm>
            <a:off x="12377462" y="3297530"/>
            <a:ext cx="3241963" cy="525821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800" b="1" dirty="0">
                <a:solidFill>
                  <a:srgbClr val="FF0000"/>
                </a:solidFill>
                <a:latin typeface="맑은 고딕"/>
                <a:ea typeface="맑은 고딕"/>
              </a:rPr>
              <a:t>변동이 거의 없음</a:t>
            </a:r>
            <a:endParaRPr lang="en-US" sz="2800" b="1" i="0" u="none" strike="noStrike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92933788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24000" y="248920"/>
            <a:ext cx="48006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4300" b="0" i="0" u="none" strike="noStrike">
                <a:solidFill>
                  <a:srgbClr val="333333"/>
                </a:solidFill>
                <a:latin typeface="맑은 고딕"/>
                <a:ea typeface="맑은 고딕"/>
              </a:rPr>
              <a:t>결과 분석</a:t>
            </a:r>
            <a:endParaRPr lang="en-US" sz="4300" b="0" i="0" u="none" strike="noStrike">
              <a:solidFill>
                <a:srgbClr val="333333"/>
              </a:solidFill>
              <a:latin typeface="맑은 고딕"/>
              <a:ea typeface="맑은 고딕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2706321" y="1638300"/>
            <a:ext cx="12025679" cy="2056897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32800"/>
              </a:lnSpc>
              <a:defRPr/>
            </a:pPr>
            <a:endParaRPr lang="en-US" sz="2000" b="0" i="0" u="none" strike="noStrike">
              <a:solidFill>
                <a:srgbClr val="333333"/>
              </a:solidFill>
              <a:latin typeface="맑은 고딕"/>
              <a:ea typeface="맑은 고딕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0300E10-C222-4626-C1D5-37F6358BAC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20980" y="1179871"/>
            <a:ext cx="11585666" cy="57489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2A8C6BD-D58C-E211-6BAE-FA20E8F69F5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756551" y="5019568"/>
            <a:ext cx="10531450" cy="52258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066F77-EC52-05A2-5F4D-FA7CD6194520}"/>
              </a:ext>
            </a:extLst>
          </p:cNvPr>
          <p:cNvSpPr txBox="1"/>
          <p:nvPr/>
        </p:nvSpPr>
        <p:spPr>
          <a:xfrm>
            <a:off x="9169400" y="4711791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LGBM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582984-D7FC-EF10-F237-0C7FC6F87577}"/>
              </a:ext>
            </a:extLst>
          </p:cNvPr>
          <p:cNvSpPr/>
          <p:nvPr/>
        </p:nvSpPr>
        <p:spPr>
          <a:xfrm>
            <a:off x="4156363" y="1468581"/>
            <a:ext cx="3656446" cy="54048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E7B2FE4-3E8B-58AD-5D96-E975BFB9271C}"/>
              </a:ext>
            </a:extLst>
          </p:cNvPr>
          <p:cNvSpPr/>
          <p:nvPr/>
        </p:nvSpPr>
        <p:spPr>
          <a:xfrm>
            <a:off x="11218809" y="5292434"/>
            <a:ext cx="3656446" cy="49114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27933731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7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7"/>
          <p:cNvSpPr txBox="1"/>
          <p:nvPr/>
        </p:nvSpPr>
        <p:spPr>
          <a:xfrm>
            <a:off x="2057400" y="4174004"/>
            <a:ext cx="153797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(</a:t>
            </a:r>
            <a:r>
              <a:rPr lang="en-US" alt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5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) </a:t>
            </a:r>
            <a:r>
              <a:rPr lang="ko-KR" altLang="en-US" sz="6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다이아몬드</a:t>
            </a:r>
            <a:r>
              <a:rPr lang="ko-KR" altLang="en-US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altLang="en-US" sz="6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특</a:t>
            </a:r>
            <a:r>
              <a:rPr lang="ko-KR" altLang="en-US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성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데이터로 </a:t>
            </a:r>
            <a:r>
              <a:rPr lang="ko-KR" altLang="en-US" sz="6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가격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altLang="en-US" sz="6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예측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하기</a:t>
            </a:r>
            <a:b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</a:b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(적은 </a:t>
            </a:r>
            <a:r>
              <a:rPr lang="ko-KR" sz="60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Feature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ko-KR" altLang="en-US" sz="6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많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은 </a:t>
            </a:r>
            <a:r>
              <a:rPr lang="ko-KR" sz="60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Sample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6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Regression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)</a:t>
            </a:r>
            <a:endParaRPr sz="60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48029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8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8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 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8" name="Google Shape;488;p28"/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(1)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문제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정의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 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9" name="Google Shape;489;p28"/>
          <p:cNvSpPr txBox="1"/>
          <p:nvPr/>
        </p:nvSpPr>
        <p:spPr>
          <a:xfrm>
            <a:off x="1713497" y="2628900"/>
            <a:ext cx="15405000" cy="6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다이아몬드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가격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(Diamonds Dataset)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- </a:t>
            </a:r>
            <a:r>
              <a:rPr lang="en-US" sz="3000" u="sng" dirty="0" err="1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kaggle</a:t>
            </a:r>
            <a:r>
              <a:rPr lang="en-US" sz="3000" u="sng" dirty="0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 </a:t>
            </a:r>
            <a:r>
              <a:rPr lang="en-US" sz="3000" u="sng" dirty="0" err="1">
                <a:solidFill>
                  <a:schemeClr val="hlin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다이아몬드</a:t>
            </a: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54,000개의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다이아몬드의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속성으로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다이아몬드의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가격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</a:t>
            </a: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 : 9</a:t>
            </a:r>
            <a:r>
              <a:rPr lang="ko-KR" alt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Target : price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graphicFrame>
        <p:nvGraphicFramePr>
          <p:cNvPr id="490" name="Google Shape;490;p28"/>
          <p:cNvGraphicFramePr/>
          <p:nvPr/>
        </p:nvGraphicFramePr>
        <p:xfrm>
          <a:off x="6950028" y="4396200"/>
          <a:ext cx="9602175" cy="4767500"/>
        </p:xfrm>
        <a:graphic>
          <a:graphicData uri="http://schemas.openxmlformats.org/drawingml/2006/table">
            <a:tbl>
              <a:tblPr>
                <a:noFill/>
                <a:tableStyleId>{F0846080-7714-4C1D-8897-53A5E57AF455}</a:tableStyleId>
              </a:tblPr>
              <a:tblGrid>
                <a:gridCol w="320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price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가격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연속형</a:t>
                      </a: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(Integer)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carat</a:t>
                      </a:r>
                      <a:endParaRPr sz="24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캐럿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연속형</a:t>
                      </a:r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(Float)</a:t>
                      </a:r>
                      <a:endParaRPr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cut</a:t>
                      </a:r>
                      <a:endParaRPr sz="24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컷의</a:t>
                      </a:r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품질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범주형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color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색상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범주형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clarity 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투명도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범주형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x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길이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연속형</a:t>
                      </a:r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(Float)</a:t>
                      </a:r>
                      <a:endParaRPr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y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너비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연속형</a:t>
                      </a:r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(Float)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z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깊이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연속형</a:t>
                      </a:r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(Float)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depth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전체</a:t>
                      </a:r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깊이</a:t>
                      </a:r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비율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연속형</a:t>
                      </a:r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(Float)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table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테이블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연속형</a:t>
                      </a:r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(Float)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9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9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9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9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 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0" name="Google Shape;500;p29"/>
          <p:cNvSpPr txBox="1"/>
          <p:nvPr/>
        </p:nvSpPr>
        <p:spPr>
          <a:xfrm>
            <a:off x="1358900" y="1447800"/>
            <a:ext cx="93069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(2)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(EDA)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1" name="Google Shape;501;p29"/>
          <p:cNvSpPr txBox="1"/>
          <p:nvPr/>
        </p:nvSpPr>
        <p:spPr>
          <a:xfrm>
            <a:off x="1713497" y="2628900"/>
            <a:ext cx="15405100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데이터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정보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확인</a:t>
            </a: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502" name="Google Shape;502;p29"/>
          <p:cNvPicPr preferRelativeResize="0"/>
          <p:nvPr/>
        </p:nvPicPr>
        <p:blipFill>
          <a:blip r:embed="rId6"/>
          <a:srcRect/>
          <a:stretch/>
        </p:blipFill>
        <p:spPr>
          <a:xfrm>
            <a:off x="10547568" y="2628900"/>
            <a:ext cx="5429785" cy="66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031BBF-32C9-6A7A-D8DF-E2BB73C68E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3559" y="3699200"/>
            <a:ext cx="4762500" cy="554355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1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1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1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1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 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" name="Google Shape;512;p31"/>
          <p:cNvSpPr txBox="1"/>
          <p:nvPr/>
        </p:nvSpPr>
        <p:spPr>
          <a:xfrm>
            <a:off x="1713497" y="2628900"/>
            <a:ext cx="15405000" cy="7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수치형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데이터간의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다중공선성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분석</a:t>
            </a: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- 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'carat', 'depth', 'table', 'x', 'y', 'z'</a:t>
            </a: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'carat', 'x', 'y', 'z'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간의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상관관계가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높음</a:t>
            </a: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그룹으로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묶어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carat을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제외한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x, y, z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13" name="Google Shape;513;p31"/>
          <p:cNvSpPr txBox="1"/>
          <p:nvPr/>
        </p:nvSpPr>
        <p:spPr>
          <a:xfrm>
            <a:off x="1358900" y="1447800"/>
            <a:ext cx="93069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(2)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(EDA)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4" name="Google Shape;51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6350" y="2785950"/>
            <a:ext cx="7747300" cy="62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2609" y="2603166"/>
            <a:ext cx="7839650" cy="633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e14e03b5e_2_2"/>
          <p:cNvSpPr txBox="1"/>
          <p:nvPr/>
        </p:nvSpPr>
        <p:spPr>
          <a:xfrm>
            <a:off x="8362355" y="7543219"/>
            <a:ext cx="3422400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dirty="0">
                <a:solidFill>
                  <a:schemeClr val="dk1"/>
                </a:solidFill>
                <a:latin typeface="맑은 고딕"/>
                <a:ea typeface="맑은 고딕"/>
              </a:rPr>
              <a:t>depth 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- Target</a:t>
            </a:r>
            <a:endParaRPr sz="35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pic>
        <p:nvPicPr>
          <p:cNvPr id="523" name="Google Shape;523;g35e14e03b5e_2_2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35e14e03b5e_2_2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35e14e03b5e_2_2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35e14e03b5e_2_2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35e14e03b5e_2_2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528" name="Google Shape;528;g35e14e03b5e_2_2"/>
          <p:cNvSpPr txBox="1"/>
          <p:nvPr/>
        </p:nvSpPr>
        <p:spPr>
          <a:xfrm>
            <a:off x="1855276" y="7554943"/>
            <a:ext cx="435420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</a:rPr>
              <a:t>carat 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- Target</a:t>
            </a:r>
            <a:endParaRPr sz="35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529" name="Google Shape;529;g35e14e03b5e_2_2"/>
          <p:cNvSpPr txBox="1"/>
          <p:nvPr/>
        </p:nvSpPr>
        <p:spPr>
          <a:xfrm>
            <a:off x="1358900" y="1447800"/>
            <a:ext cx="9306900" cy="62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(2)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(EDA)</a:t>
            </a:r>
            <a:endParaRPr dirty="0">
              <a:latin typeface="맑은 고딕"/>
              <a:ea typeface="맑은 고딕"/>
            </a:endParaRPr>
          </a:p>
        </p:txBody>
      </p:sp>
      <p:pic>
        <p:nvPicPr>
          <p:cNvPr id="530" name="Google Shape;530;g35e14e03b5e_2_2"/>
          <p:cNvPicPr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72917" y="4062099"/>
            <a:ext cx="6069238" cy="3531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35e14e03b5e_2_2"/>
          <p:cNvPicPr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521184" y="4026931"/>
            <a:ext cx="5923357" cy="3558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35e14e03b5e_2_2"/>
          <p:cNvPicPr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2448301" y="4051032"/>
            <a:ext cx="5839699" cy="353072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35e14e03b5e_2_2"/>
          <p:cNvSpPr txBox="1"/>
          <p:nvPr/>
        </p:nvSpPr>
        <p:spPr>
          <a:xfrm>
            <a:off x="13937633" y="7556064"/>
            <a:ext cx="319770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</a:rPr>
              <a:t>table 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- Target</a:t>
            </a:r>
            <a:endParaRPr sz="35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FA8B22-68BC-4DBB-780A-C9521602C3C1}"/>
              </a:ext>
            </a:extLst>
          </p:cNvPr>
          <p:cNvSpPr txBox="1"/>
          <p:nvPr/>
        </p:nvSpPr>
        <p:spPr>
          <a:xfrm>
            <a:off x="1828800" y="287655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e14e03b5e_2_2"/>
          <p:cNvSpPr txBox="1"/>
          <p:nvPr/>
        </p:nvSpPr>
        <p:spPr>
          <a:xfrm>
            <a:off x="8070143" y="8109648"/>
            <a:ext cx="3422400" cy="64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dirty="0">
                <a:solidFill>
                  <a:schemeClr val="dk1"/>
                </a:solidFill>
                <a:latin typeface="맑은 고딕"/>
                <a:ea typeface="맑은 고딕"/>
              </a:rPr>
              <a:t>depth</a:t>
            </a:r>
            <a:endParaRPr sz="35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pic>
        <p:nvPicPr>
          <p:cNvPr id="523" name="Google Shape;523;g35e14e03b5e_2_2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35e14e03b5e_2_2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35e14e03b5e_2_2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35e14e03b5e_2_2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35e14e03b5e_2_2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528" name="Google Shape;528;g35e14e03b5e_2_2"/>
          <p:cNvSpPr txBox="1"/>
          <p:nvPr/>
        </p:nvSpPr>
        <p:spPr>
          <a:xfrm>
            <a:off x="1622821" y="8109648"/>
            <a:ext cx="435420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</a:rPr>
              <a:t>carat</a:t>
            </a:r>
            <a:endParaRPr sz="35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529" name="Google Shape;529;g35e14e03b5e_2_2"/>
          <p:cNvSpPr txBox="1"/>
          <p:nvPr/>
        </p:nvSpPr>
        <p:spPr>
          <a:xfrm>
            <a:off x="1358900" y="1447800"/>
            <a:ext cx="9306900" cy="62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(2)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(EDA)</a:t>
            </a:r>
            <a:endParaRPr dirty="0">
              <a:latin typeface="맑은 고딕"/>
              <a:ea typeface="맑은 고딕"/>
            </a:endParaRPr>
          </a:p>
        </p:txBody>
      </p:sp>
      <p:pic>
        <p:nvPicPr>
          <p:cNvPr id="530" name="Google Shape;530;g35e14e03b5e_2_2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1154375" y="3605559"/>
            <a:ext cx="5385723" cy="425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35e14e03b5e_2_2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6562560" y="3578528"/>
            <a:ext cx="5659255" cy="4309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35e14e03b5e_2_2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12244276" y="3612911"/>
            <a:ext cx="5476841" cy="424106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35e14e03b5e_2_2"/>
          <p:cNvSpPr txBox="1"/>
          <p:nvPr/>
        </p:nvSpPr>
        <p:spPr>
          <a:xfrm>
            <a:off x="14538167" y="8109648"/>
            <a:ext cx="171273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</a:rPr>
              <a:t>table</a:t>
            </a:r>
            <a:endParaRPr sz="35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6489C-1E0D-21FF-D210-06268BE3BF2A}"/>
              </a:ext>
            </a:extLst>
          </p:cNvPr>
          <p:cNvSpPr txBox="1"/>
          <p:nvPr/>
        </p:nvSpPr>
        <p:spPr>
          <a:xfrm>
            <a:off x="1828800" y="2876550"/>
            <a:ext cx="487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데이터 수 분포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5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5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5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5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 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4" name="Google Shape;544;p35"/>
          <p:cNvSpPr txBox="1"/>
          <p:nvPr/>
        </p:nvSpPr>
        <p:spPr>
          <a:xfrm>
            <a:off x="1713497" y="2628900"/>
            <a:ext cx="154050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범주형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데이터간의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다중공선성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분석</a:t>
            </a: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- 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'cut', 'color', 'clarity'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45" name="Google Shape;545;p35"/>
          <p:cNvSpPr txBox="1"/>
          <p:nvPr/>
        </p:nvSpPr>
        <p:spPr>
          <a:xfrm>
            <a:off x="1358900" y="1447800"/>
            <a:ext cx="93069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(2)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(EDA)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6" name="Google Shape;54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19650" y="2628900"/>
            <a:ext cx="7617474" cy="68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g35e14e03b5e_2_39"/>
          <p:cNvPicPr/>
          <p:nvPr/>
        </p:nvPicPr>
        <p:blipFill rotWithShape="1">
          <a:blip r:embed="rId3"/>
          <a:srcRect/>
          <a:stretch/>
        </p:blipFill>
        <p:spPr>
          <a:xfrm>
            <a:off x="1301902" y="3640446"/>
            <a:ext cx="5360845" cy="338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35e14e03b5e_2_39"/>
          <p:cNvPicPr/>
          <p:nvPr/>
        </p:nvPicPr>
        <p:blipFill rotWithShape="1">
          <a:blip r:embed="rId4"/>
          <a:srcRect/>
          <a:stretch/>
        </p:blipFill>
        <p:spPr>
          <a:xfrm>
            <a:off x="6854566" y="3677512"/>
            <a:ext cx="5315905" cy="3358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35e14e03b5e_2_39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35e14e03b5e_2_39"/>
          <p:cNvPicPr/>
          <p:nvPr/>
        </p:nvPicPr>
        <p:blipFill rotWithShape="1">
          <a:blip r:embed="rId6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35e14e03b5e_2_39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35e14e03b5e_2_39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35e14e03b5e_2_39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558" name="Google Shape;558;g35e14e03b5e_2_39"/>
          <p:cNvSpPr txBox="1"/>
          <p:nvPr/>
        </p:nvSpPr>
        <p:spPr>
          <a:xfrm>
            <a:off x="1974269" y="7564301"/>
            <a:ext cx="4354201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</a:rPr>
              <a:t>cut 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- Target</a:t>
            </a:r>
            <a:endParaRPr sz="35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559" name="Google Shape;559;g35e14e03b5e_2_39"/>
          <p:cNvSpPr txBox="1"/>
          <p:nvPr/>
        </p:nvSpPr>
        <p:spPr>
          <a:xfrm>
            <a:off x="7878408" y="7544480"/>
            <a:ext cx="3858332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dirty="0">
                <a:solidFill>
                  <a:schemeClr val="dk1"/>
                </a:solidFill>
                <a:latin typeface="맑은 고딕"/>
                <a:ea typeface="맑은 고딕"/>
              </a:rPr>
              <a:t>color 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- Target</a:t>
            </a:r>
            <a:endParaRPr sz="35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pic>
        <p:nvPicPr>
          <p:cNvPr id="560" name="Google Shape;560;g35e14e03b5e_2_39"/>
          <p:cNvPicPr/>
          <p:nvPr/>
        </p:nvPicPr>
        <p:blipFill rotWithShape="1">
          <a:blip r:embed="rId8"/>
          <a:srcRect/>
          <a:stretch/>
        </p:blipFill>
        <p:spPr>
          <a:xfrm>
            <a:off x="12446995" y="3667463"/>
            <a:ext cx="5330144" cy="336771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35e14e03b5e_2_39"/>
          <p:cNvSpPr txBox="1"/>
          <p:nvPr/>
        </p:nvSpPr>
        <p:spPr>
          <a:xfrm>
            <a:off x="13610115" y="7564301"/>
            <a:ext cx="3560702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</a:rPr>
              <a:t>clarity 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- Target</a:t>
            </a:r>
            <a:endParaRPr sz="35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562" name="Google Shape;562;g35e14e03b5e_2_39"/>
          <p:cNvSpPr txBox="1"/>
          <p:nvPr/>
        </p:nvSpPr>
        <p:spPr>
          <a:xfrm>
            <a:off x="1358900" y="1447800"/>
            <a:ext cx="9306900" cy="62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(2)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(EDA)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B317E1-956F-F75C-4C19-7F8D30978262}"/>
              </a:ext>
            </a:extLst>
          </p:cNvPr>
          <p:cNvSpPr txBox="1"/>
          <p:nvPr/>
        </p:nvSpPr>
        <p:spPr>
          <a:xfrm>
            <a:off x="1828800" y="287655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8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1358900" y="1447800"/>
            <a:ext cx="165471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(EDA)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38"/>
          <p:cNvSpPr txBox="1"/>
          <p:nvPr/>
        </p:nvSpPr>
        <p:spPr>
          <a:xfrm>
            <a:off x="1889958" y="5143500"/>
            <a:ext cx="7865999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Feature간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다중공선성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(Area,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MajorAxisLength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MinorAxisLength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ConvexArea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Perimeter) -&gt; Area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선정</a:t>
            </a:r>
            <a:endParaRPr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259" name="Google Shape;259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7000" y="3416300"/>
            <a:ext cx="6629400" cy="6425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g35e14e03b5e_3_1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35e14e03b5e_3_18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35e14e03b5e_3_18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35e14e03b5e_3_18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35e14e03b5e_3_18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572" name="Google Shape;572;g35e14e03b5e_3_18"/>
          <p:cNvSpPr txBox="1"/>
          <p:nvPr/>
        </p:nvSpPr>
        <p:spPr>
          <a:xfrm>
            <a:off x="1358900" y="1447800"/>
            <a:ext cx="9306900" cy="62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(2)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(EDA)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573" name="Google Shape;573;g35e14e03b5e_3_18"/>
          <p:cNvSpPr txBox="1"/>
          <p:nvPr/>
        </p:nvSpPr>
        <p:spPr>
          <a:xfrm>
            <a:off x="1713497" y="2628900"/>
            <a:ext cx="15405000" cy="332394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000" dirty="0" err="1">
                <a:solidFill>
                  <a:schemeClr val="dk1"/>
                </a:solidFill>
                <a:latin typeface="맑은 고딕"/>
                <a:ea typeface="맑은 고딕"/>
              </a:rPr>
              <a:t>왜도</a:t>
            </a:r>
            <a:r>
              <a:rPr lang="ko-KR" altLang="en-US" sz="3000" dirty="0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lang="en-US" altLang="ko-KR" sz="3000" dirty="0">
                <a:solidFill>
                  <a:schemeClr val="dk1"/>
                </a:solidFill>
                <a:latin typeface="맑은 고딕"/>
                <a:ea typeface="맑은 고딕"/>
              </a:rPr>
              <a:t>1</a:t>
            </a:r>
            <a:r>
              <a:rPr lang="ko-KR" altLang="en-US" sz="3000" dirty="0">
                <a:solidFill>
                  <a:schemeClr val="dk1"/>
                </a:solidFill>
                <a:latin typeface="맑은 고딕"/>
                <a:ea typeface="맑은 고딕"/>
              </a:rPr>
              <a:t>이상 </a:t>
            </a:r>
            <a:r>
              <a:rPr lang="en-US" altLang="ko-KR" sz="3000" dirty="0">
                <a:solidFill>
                  <a:schemeClr val="dk1"/>
                </a:solidFill>
                <a:latin typeface="맑은 고딕"/>
                <a:ea typeface="맑은 고딕"/>
              </a:rPr>
              <a:t>-&gt; log1p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000" dirty="0">
                <a:solidFill>
                  <a:schemeClr val="dk1"/>
                </a:solidFill>
                <a:latin typeface="맑은 고딕"/>
                <a:ea typeface="맑은 고딕"/>
              </a:rPr>
              <a:t>첨도 </a:t>
            </a:r>
            <a:r>
              <a:rPr lang="en-US" altLang="ko-KR" sz="3000" dirty="0">
                <a:solidFill>
                  <a:schemeClr val="dk1"/>
                </a:solidFill>
                <a:latin typeface="맑은 고딕"/>
                <a:ea typeface="맑은 고딕"/>
              </a:rPr>
              <a:t>3</a:t>
            </a:r>
            <a:r>
              <a:rPr lang="ko-KR" altLang="en-US" sz="3000" dirty="0">
                <a:solidFill>
                  <a:schemeClr val="dk1"/>
                </a:solidFill>
                <a:latin typeface="맑은 고딕"/>
                <a:ea typeface="맑은 고딕"/>
              </a:rPr>
              <a:t>이상</a:t>
            </a:r>
            <a:r>
              <a:rPr lang="en-US" altLang="ko-KR" sz="3000" dirty="0">
                <a:solidFill>
                  <a:schemeClr val="dk1"/>
                </a:solidFill>
                <a:latin typeface="맑은 고딕"/>
                <a:ea typeface="맑은 고딕"/>
              </a:rPr>
              <a:t> -&gt; </a:t>
            </a:r>
            <a:r>
              <a:rPr lang="en-US" altLang="ko-KR" sz="3000" dirty="0" err="1">
                <a:solidFill>
                  <a:schemeClr val="dk1"/>
                </a:solidFill>
                <a:latin typeface="맑은 고딕"/>
                <a:ea typeface="맑은 고딕"/>
              </a:rPr>
              <a:t>QuantileTransformer</a:t>
            </a:r>
            <a:endParaRPr lang="en-US" altLang="ko-KR" sz="3000" dirty="0">
              <a:solidFill>
                <a:schemeClr val="dk1"/>
              </a:solidFill>
              <a:latin typeface="맑은 고딕"/>
              <a:ea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000" dirty="0">
              <a:solidFill>
                <a:schemeClr val="dk1"/>
              </a:solidFill>
              <a:latin typeface="맑은 고딕"/>
              <a:ea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000" dirty="0">
              <a:solidFill>
                <a:schemeClr val="dk1"/>
              </a:solidFill>
              <a:latin typeface="맑은 고딕"/>
              <a:ea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000" dirty="0">
              <a:solidFill>
                <a:schemeClr val="dk1"/>
              </a:solidFill>
              <a:latin typeface="맑은 고딕"/>
              <a:ea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000" dirty="0">
              <a:solidFill>
                <a:schemeClr val="dk1"/>
              </a:solidFill>
              <a:latin typeface="맑은 고딕"/>
              <a:ea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000" dirty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574" name="그림 57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67011" y="3902077"/>
            <a:ext cx="8153978" cy="5544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FF31C4A-EAFE-2A2D-247B-FF6AF6F53A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90"/>
          <a:stretch/>
        </p:blipFill>
        <p:spPr>
          <a:xfrm>
            <a:off x="2021021" y="5279038"/>
            <a:ext cx="13917815" cy="26248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52EE9E-49B9-8E93-A9EE-77FB23D65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9192" y="4672370"/>
            <a:ext cx="13949616" cy="37860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305C6E-D88B-934D-52F0-FA21D4B2F8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5647" y="4095535"/>
            <a:ext cx="8256706" cy="5157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61;g35e14e03b5e_2_39"/>
          <p:cNvSpPr txBox="1"/>
          <p:nvPr/>
        </p:nvSpPr>
        <p:spPr>
          <a:xfrm>
            <a:off x="2513474" y="8507598"/>
            <a:ext cx="356070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</a:rPr>
              <a:t>carat</a:t>
            </a:r>
            <a:endParaRPr sz="35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2" name="Google Shape;561;g35e14e03b5e_2_39"/>
          <p:cNvSpPr txBox="1"/>
          <p:nvPr/>
        </p:nvSpPr>
        <p:spPr>
          <a:xfrm>
            <a:off x="13855070" y="8507598"/>
            <a:ext cx="3560699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</a:rPr>
              <a:t>depth</a:t>
            </a:r>
            <a:endParaRPr sz="35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4" name="Google Shape;561;g35e14e03b5e_2_39"/>
          <p:cNvSpPr txBox="1"/>
          <p:nvPr/>
        </p:nvSpPr>
        <p:spPr>
          <a:xfrm>
            <a:off x="8184272" y="8507598"/>
            <a:ext cx="356070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</a:rPr>
              <a:t>table</a:t>
            </a:r>
            <a:endParaRPr sz="35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pic>
        <p:nvPicPr>
          <p:cNvPr id="339" name="Google Shape;339;g35e14e03b5e_3_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35e14e03b5e_3_0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35e14e03b5e_3_0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35e14e03b5e_3_0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35e14e03b5e_3_0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344" name="Google Shape;344;g35e14e03b5e_3_0"/>
          <p:cNvSpPr txBox="1"/>
          <p:nvPr/>
        </p:nvSpPr>
        <p:spPr>
          <a:xfrm>
            <a:off x="1358900" y="1447800"/>
            <a:ext cx="9306900" cy="62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(2)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(EDA)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345" name="Google Shape;345;g35e14e03b5e_3_0"/>
          <p:cNvSpPr txBox="1"/>
          <p:nvPr/>
        </p:nvSpPr>
        <p:spPr>
          <a:xfrm>
            <a:off x="1713497" y="2628900"/>
            <a:ext cx="15405000" cy="286228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000" dirty="0">
                <a:solidFill>
                  <a:schemeClr val="dk1"/>
                </a:solidFill>
                <a:latin typeface="맑은 고딕"/>
                <a:ea typeface="맑은 고딕"/>
              </a:rPr>
              <a:t>각 수치형 컬럼에 대해 정규성</a:t>
            </a:r>
            <a:r>
              <a:rPr lang="en-US" altLang="ko-KR" sz="3000" dirty="0">
                <a:solidFill>
                  <a:schemeClr val="dk1"/>
                </a:solidFill>
                <a:latin typeface="맑은 고딕"/>
                <a:ea typeface="맑은 고딕"/>
              </a:rPr>
              <a:t>(</a:t>
            </a:r>
            <a:r>
              <a:rPr lang="ko-KR" altLang="en-US" sz="3000" dirty="0">
                <a:solidFill>
                  <a:schemeClr val="dk1"/>
                </a:solidFill>
                <a:latin typeface="맑은 고딕"/>
                <a:ea typeface="맑은 고딕"/>
              </a:rPr>
              <a:t>정규분포 여부</a:t>
            </a:r>
            <a:r>
              <a:rPr lang="en-US" altLang="ko-KR" sz="3000" dirty="0">
                <a:solidFill>
                  <a:schemeClr val="dk1"/>
                </a:solidFill>
                <a:latin typeface="맑은 고딕"/>
                <a:ea typeface="맑은 고딕"/>
              </a:rPr>
              <a:t>) </a:t>
            </a:r>
            <a:r>
              <a:rPr lang="ko-KR" altLang="en-US" sz="3000" dirty="0">
                <a:solidFill>
                  <a:schemeClr val="dk1"/>
                </a:solidFill>
                <a:latin typeface="맑은 고딕"/>
                <a:ea typeface="맑은 고딕"/>
              </a:rPr>
              <a:t>확인 </a:t>
            </a:r>
            <a:r>
              <a:rPr lang="en-US" altLang="ko-KR" sz="3000" dirty="0">
                <a:solidFill>
                  <a:schemeClr val="dk1"/>
                </a:solidFill>
                <a:latin typeface="맑은 고딕"/>
                <a:ea typeface="맑은 고딕"/>
              </a:rPr>
              <a:t>(QQ plot)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000" dirty="0">
              <a:solidFill>
                <a:schemeClr val="dk1"/>
              </a:solidFill>
              <a:latin typeface="맑은 고딕"/>
              <a:ea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000" dirty="0">
              <a:solidFill>
                <a:schemeClr val="dk1"/>
              </a:solidFill>
              <a:latin typeface="맑은 고딕"/>
              <a:ea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000" dirty="0">
              <a:solidFill>
                <a:schemeClr val="dk1"/>
              </a:solidFill>
              <a:latin typeface="맑은 고딕"/>
              <a:ea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000" dirty="0">
              <a:solidFill>
                <a:schemeClr val="dk1"/>
              </a:solidFill>
              <a:latin typeface="맑은 고딕"/>
              <a:ea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000" dirty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346" name="그림 34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35388" y="4158674"/>
            <a:ext cx="5337598" cy="4331407"/>
          </a:xfrm>
          <a:prstGeom prst="rect">
            <a:avLst/>
          </a:prstGeom>
        </p:spPr>
      </p:pic>
      <p:pic>
        <p:nvPicPr>
          <p:cNvPr id="347" name="그림 34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059974" y="4158674"/>
            <a:ext cx="5338892" cy="4332457"/>
          </a:xfrm>
          <a:prstGeom prst="rect">
            <a:avLst/>
          </a:prstGeom>
        </p:spPr>
      </p:pic>
      <p:pic>
        <p:nvPicPr>
          <p:cNvPr id="348" name="그림 34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685855" y="4158674"/>
            <a:ext cx="5394327" cy="4361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35e14e03b5e_3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35e14e03b5e_3_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35e14e03b5e_3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35e14e03b5e_3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35e14e03b5e_3_0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 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4" name="Google Shape;344;g35e14e03b5e_3_0"/>
          <p:cNvSpPr txBox="1"/>
          <p:nvPr/>
        </p:nvSpPr>
        <p:spPr>
          <a:xfrm>
            <a:off x="1358900" y="1447800"/>
            <a:ext cx="93069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(2)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(EDA)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5" name="Google Shape;345;g35e14e03b5e_3_0"/>
          <p:cNvSpPr txBox="1"/>
          <p:nvPr/>
        </p:nvSpPr>
        <p:spPr>
          <a:xfrm>
            <a:off x="1713497" y="2628900"/>
            <a:ext cx="15405000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 상관계수 </a:t>
            </a:r>
            <a:r>
              <a:rPr lang="ko-KR" alt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히트맵</a:t>
            </a:r>
            <a:endParaRPr lang="en-US" altLang="ko-KR"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'carat', 'depth', 'table’,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'cut', 'color', 'clarity'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75E4BB-958F-BEE5-6D76-539228A13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243" y="578717"/>
            <a:ext cx="8487844" cy="912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840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39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9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9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9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9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591" name="Google Shape;591;p39"/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ko-KR" alt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–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Linear Regression</a:t>
            </a:r>
          </a:p>
        </p:txBody>
      </p:sp>
      <p:sp>
        <p:nvSpPr>
          <p:cNvPr id="592" name="Google Shape;592;p39"/>
          <p:cNvSpPr txBox="1"/>
          <p:nvPr/>
        </p:nvSpPr>
        <p:spPr>
          <a:xfrm>
            <a:off x="1713497" y="2628900"/>
            <a:ext cx="15405100" cy="55395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Default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hyperparameter를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분석</a:t>
            </a:r>
            <a:endParaRPr lang="en-US" sz="30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pic>
        <p:nvPicPr>
          <p:cNvPr id="593" name="그림 592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9471832" y="3810592"/>
            <a:ext cx="6484017" cy="4986820"/>
          </a:xfrm>
          <a:prstGeom prst="rect">
            <a:avLst/>
          </a:prstGeom>
        </p:spPr>
      </p:pic>
      <p:sp>
        <p:nvSpPr>
          <p:cNvPr id="594" name="Google Shape;522;g35ee6dd6e44_0_195"/>
          <p:cNvSpPr txBox="1"/>
          <p:nvPr/>
        </p:nvSpPr>
        <p:spPr>
          <a:xfrm>
            <a:off x="4543870" y="9064843"/>
            <a:ext cx="1018178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0.161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7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0.2093,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0.9575</a:t>
            </a:r>
          </a:p>
        </p:txBody>
      </p:sp>
      <p:pic>
        <p:nvPicPr>
          <p:cNvPr id="595" name="그림 594"/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2186568" y="3791392"/>
            <a:ext cx="6516368" cy="5208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그림 598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9562264" y="3835566"/>
            <a:ext cx="6480808" cy="4984352"/>
          </a:xfrm>
          <a:prstGeom prst="rect">
            <a:avLst/>
          </a:prstGeom>
        </p:spPr>
      </p:pic>
      <p:pic>
        <p:nvPicPr>
          <p:cNvPr id="598" name="그림 597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200896" y="3806658"/>
            <a:ext cx="6466534" cy="5168673"/>
          </a:xfrm>
          <a:prstGeom prst="rect">
            <a:avLst/>
          </a:prstGeom>
        </p:spPr>
      </p:pic>
      <p:pic>
        <p:nvPicPr>
          <p:cNvPr id="586" name="Google Shape;586;p39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9"/>
          <p:cNvPicPr/>
          <p:nvPr/>
        </p:nvPicPr>
        <p:blipFill rotWithShape="1">
          <a:blip r:embed="rId6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9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9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9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591" name="Google Shape;591;p39"/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ko-KR" alt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–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Ridge Regression</a:t>
            </a:r>
          </a:p>
        </p:txBody>
      </p:sp>
      <p:sp>
        <p:nvSpPr>
          <p:cNvPr id="592" name="Google Shape;592;p39"/>
          <p:cNvSpPr txBox="1"/>
          <p:nvPr/>
        </p:nvSpPr>
        <p:spPr>
          <a:xfrm>
            <a:off x="1713497" y="2628900"/>
            <a:ext cx="15405100" cy="55395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Default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hyperparameter를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분석</a:t>
            </a:r>
            <a:endParaRPr lang="en-US" sz="30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594" name="Google Shape;522;g35ee6dd6e44_0_195"/>
          <p:cNvSpPr txBox="1"/>
          <p:nvPr/>
        </p:nvSpPr>
        <p:spPr>
          <a:xfrm>
            <a:off x="4543870" y="9045793"/>
            <a:ext cx="1029608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0.1617,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0.209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0.9575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그림 637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9528844" y="3768724"/>
            <a:ext cx="6480808" cy="4984352"/>
          </a:xfrm>
          <a:prstGeom prst="rect">
            <a:avLst/>
          </a:prstGeom>
        </p:spPr>
      </p:pic>
      <p:pic>
        <p:nvPicPr>
          <p:cNvPr id="637" name="그림 636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217607" y="3838906"/>
            <a:ext cx="6466534" cy="5168674"/>
          </a:xfrm>
          <a:prstGeom prst="rect">
            <a:avLst/>
          </a:prstGeom>
        </p:spPr>
      </p:pic>
      <p:pic>
        <p:nvPicPr>
          <p:cNvPr id="626" name="Google Shape;626;p42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2"/>
          <p:cNvPicPr/>
          <p:nvPr/>
        </p:nvPicPr>
        <p:blipFill rotWithShape="1">
          <a:blip r:embed="rId6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2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2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2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631" name="Google Shape;631;p42"/>
          <p:cNvSpPr txBox="1"/>
          <p:nvPr/>
        </p:nvSpPr>
        <p:spPr>
          <a:xfrm>
            <a:off x="1713497" y="2628900"/>
            <a:ext cx="15405100" cy="101562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GridSearchCV를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최적화된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hyperparameter를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분석</a:t>
            </a:r>
            <a:endParaRPr lang="en-US" sz="30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{'alpha': 0.05, 'solver': 'sag'}</a:t>
            </a:r>
          </a:p>
        </p:txBody>
      </p:sp>
      <p:sp>
        <p:nvSpPr>
          <p:cNvPr id="3" name="Google Shape;591;p39"/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ko-KR" alt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–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Ridge Regression</a:t>
            </a:r>
          </a:p>
        </p:txBody>
      </p:sp>
      <p:sp>
        <p:nvSpPr>
          <p:cNvPr id="4" name="Google Shape;522;g35ee6dd6e44_0_195">
            <a:extLst>
              <a:ext uri="{FF2B5EF4-FFF2-40B4-BE49-F238E27FC236}">
                <a16:creationId xmlns:a16="http://schemas.microsoft.com/office/drawing/2014/main" id="{5B92080C-600B-A0AA-E4EF-B663E6B83D30}"/>
              </a:ext>
            </a:extLst>
          </p:cNvPr>
          <p:cNvSpPr txBox="1"/>
          <p:nvPr/>
        </p:nvSpPr>
        <p:spPr>
          <a:xfrm>
            <a:off x="4543870" y="9045793"/>
            <a:ext cx="1029608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0.1617,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0.209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3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0.9575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그림 60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78975" y="3852278"/>
            <a:ext cx="6480810" cy="4984352"/>
          </a:xfrm>
          <a:prstGeom prst="rect">
            <a:avLst/>
          </a:prstGeom>
        </p:spPr>
      </p:pic>
      <p:pic>
        <p:nvPicPr>
          <p:cNvPr id="606" name="그림 605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102319" y="3842085"/>
            <a:ext cx="6466503" cy="5068038"/>
          </a:xfrm>
          <a:prstGeom prst="rect">
            <a:avLst/>
          </a:prstGeom>
        </p:spPr>
      </p:pic>
      <p:pic>
        <p:nvPicPr>
          <p:cNvPr id="586" name="Google Shape;586;p39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9"/>
          <p:cNvPicPr/>
          <p:nvPr/>
        </p:nvPicPr>
        <p:blipFill rotWithShape="1">
          <a:blip r:embed="rId6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9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9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9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591" name="Google Shape;591;p39"/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ko-KR" alt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–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Lasso Regression</a:t>
            </a:r>
          </a:p>
        </p:txBody>
      </p:sp>
      <p:sp>
        <p:nvSpPr>
          <p:cNvPr id="592" name="Google Shape;592;p39"/>
          <p:cNvSpPr txBox="1"/>
          <p:nvPr/>
        </p:nvSpPr>
        <p:spPr>
          <a:xfrm>
            <a:off x="1713497" y="2628900"/>
            <a:ext cx="15405100" cy="55395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Default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hyperparameter를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분석</a:t>
            </a:r>
            <a:endParaRPr lang="en-US" sz="30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595" name="Google Shape;522;g35ee6dd6e44_0_195"/>
          <p:cNvSpPr txBox="1"/>
          <p:nvPr/>
        </p:nvSpPr>
        <p:spPr>
          <a:xfrm>
            <a:off x="4543870" y="9045793"/>
            <a:ext cx="997858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0.8761,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1.0151,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-0.0001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85171F-227F-E4BB-97B3-316B985251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5949" y="5006141"/>
            <a:ext cx="15405101" cy="1765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그림 637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9495423" y="3818858"/>
            <a:ext cx="6480808" cy="4984352"/>
          </a:xfrm>
          <a:prstGeom prst="rect">
            <a:avLst/>
          </a:prstGeom>
        </p:spPr>
      </p:pic>
      <p:pic>
        <p:nvPicPr>
          <p:cNvPr id="637" name="그림 636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234333" y="3808661"/>
            <a:ext cx="6466503" cy="5157264"/>
          </a:xfrm>
          <a:prstGeom prst="rect">
            <a:avLst/>
          </a:prstGeom>
        </p:spPr>
      </p:pic>
      <p:pic>
        <p:nvPicPr>
          <p:cNvPr id="626" name="Google Shape;626;p42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2"/>
          <p:cNvPicPr/>
          <p:nvPr/>
        </p:nvPicPr>
        <p:blipFill rotWithShape="1">
          <a:blip r:embed="rId6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2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2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2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631" name="Google Shape;631;p42"/>
          <p:cNvSpPr txBox="1"/>
          <p:nvPr/>
        </p:nvSpPr>
        <p:spPr>
          <a:xfrm>
            <a:off x="1713497" y="2628900"/>
            <a:ext cx="15405100" cy="101562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GridSearchCV를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최적화된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hyperparameter를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분석</a:t>
            </a:r>
            <a:endParaRPr lang="en-US" sz="30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{'alpha': 0.001}</a:t>
            </a:r>
          </a:p>
        </p:txBody>
      </p:sp>
      <p:sp>
        <p:nvSpPr>
          <p:cNvPr id="3" name="Google Shape;591;p39"/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ko-KR" alt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–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Lasso Regression</a:t>
            </a:r>
          </a:p>
        </p:txBody>
      </p:sp>
      <p:sp>
        <p:nvSpPr>
          <p:cNvPr id="634" name="Google Shape;522;g35ee6dd6e44_0_195"/>
          <p:cNvSpPr txBox="1"/>
          <p:nvPr/>
        </p:nvSpPr>
        <p:spPr>
          <a:xfrm>
            <a:off x="4543870" y="9045793"/>
            <a:ext cx="1004843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0.1617,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0.209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5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0.957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4</a:t>
            </a:r>
            <a:endParaRPr lang="ko-KR"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그림 637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9545554" y="3852277"/>
            <a:ext cx="6480808" cy="4984352"/>
          </a:xfrm>
          <a:prstGeom prst="rect">
            <a:avLst/>
          </a:prstGeom>
        </p:spPr>
      </p:pic>
      <p:pic>
        <p:nvPicPr>
          <p:cNvPr id="637" name="그림 636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167490" y="3808664"/>
            <a:ext cx="6466503" cy="5157264"/>
          </a:xfrm>
          <a:prstGeom prst="rect">
            <a:avLst/>
          </a:prstGeom>
        </p:spPr>
      </p:pic>
      <p:pic>
        <p:nvPicPr>
          <p:cNvPr id="626" name="Google Shape;626;p42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2"/>
          <p:cNvPicPr/>
          <p:nvPr/>
        </p:nvPicPr>
        <p:blipFill rotWithShape="1">
          <a:blip r:embed="rId6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2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2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2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631" name="Google Shape;631;p42"/>
          <p:cNvSpPr txBox="1"/>
          <p:nvPr/>
        </p:nvSpPr>
        <p:spPr>
          <a:xfrm>
            <a:off x="1713497" y="2628900"/>
            <a:ext cx="15405100" cy="101562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LassoCV를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최적화된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alpha </a:t>
            </a:r>
            <a:r>
              <a:rPr lang="ko-KR" alt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값을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분석</a:t>
            </a:r>
            <a:endParaRPr lang="en-US" sz="30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최적의 알파 값</a:t>
            </a:r>
            <a:r>
              <a:rPr lang="en-US" altLang="ko-KR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: 0.0009653165812910228</a:t>
            </a:r>
            <a:endParaRPr lang="en-US" sz="30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3" name="Google Shape;591;p39"/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ko-KR" alt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–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LassoCV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Regression</a:t>
            </a:r>
          </a:p>
        </p:txBody>
      </p:sp>
      <p:sp>
        <p:nvSpPr>
          <p:cNvPr id="634" name="Google Shape;522;g35ee6dd6e44_0_195"/>
          <p:cNvSpPr txBox="1"/>
          <p:nvPr/>
        </p:nvSpPr>
        <p:spPr>
          <a:xfrm>
            <a:off x="4543870" y="9045793"/>
            <a:ext cx="994683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0.1616,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0.2094,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0.9574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그림 596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9528844" y="3818855"/>
            <a:ext cx="6480808" cy="4984352"/>
          </a:xfrm>
          <a:prstGeom prst="rect">
            <a:avLst/>
          </a:prstGeom>
        </p:spPr>
      </p:pic>
      <p:pic>
        <p:nvPicPr>
          <p:cNvPr id="596" name="그림 59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95166" y="3772065"/>
            <a:ext cx="6480810" cy="5079251"/>
          </a:xfrm>
          <a:prstGeom prst="rect">
            <a:avLst/>
          </a:prstGeom>
        </p:spPr>
      </p:pic>
      <p:pic>
        <p:nvPicPr>
          <p:cNvPr id="586" name="Google Shape;586;p39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9"/>
          <p:cNvPicPr/>
          <p:nvPr/>
        </p:nvPicPr>
        <p:blipFill rotWithShape="1">
          <a:blip r:embed="rId6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9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9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9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591" name="Google Shape;591;p39"/>
          <p:cNvSpPr txBox="1"/>
          <p:nvPr/>
        </p:nvSpPr>
        <p:spPr>
          <a:xfrm>
            <a:off x="1358900" y="1447800"/>
            <a:ext cx="12766174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ko-KR" alt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–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Random Forest Regression</a:t>
            </a:r>
          </a:p>
        </p:txBody>
      </p:sp>
      <p:sp>
        <p:nvSpPr>
          <p:cNvPr id="592" name="Google Shape;592;p39"/>
          <p:cNvSpPr txBox="1"/>
          <p:nvPr/>
        </p:nvSpPr>
        <p:spPr>
          <a:xfrm>
            <a:off x="1713497" y="2628900"/>
            <a:ext cx="15405100" cy="55395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Default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hyperparameter를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분석</a:t>
            </a:r>
            <a:endParaRPr lang="en-US" sz="30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595" name="Google Shape;522;g35ee6dd6e44_0_195"/>
          <p:cNvSpPr txBox="1"/>
          <p:nvPr/>
        </p:nvSpPr>
        <p:spPr>
          <a:xfrm>
            <a:off x="4543870" y="9045793"/>
            <a:ext cx="993413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0.0814,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0.110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5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0.9881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6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60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0"/>
          <p:cNvSpPr txBox="1"/>
          <p:nvPr/>
        </p:nvSpPr>
        <p:spPr>
          <a:xfrm>
            <a:off x="1358900" y="1447800"/>
            <a:ext cx="16486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(EDA)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3" name="Google Shape;273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11315" y="2749889"/>
            <a:ext cx="5589389" cy="437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11199" y="2819075"/>
            <a:ext cx="5535973" cy="4635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6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27980" y="5776649"/>
            <a:ext cx="5312982" cy="444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60"/>
          <p:cNvSpPr txBox="1"/>
          <p:nvPr/>
        </p:nvSpPr>
        <p:spPr>
          <a:xfrm>
            <a:off x="2894288" y="7199319"/>
            <a:ext cx="3322362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Area - Target</a:t>
            </a:r>
            <a:endParaRPr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79" name="Google Shape;279;p60"/>
          <p:cNvSpPr txBox="1"/>
          <p:nvPr/>
        </p:nvSpPr>
        <p:spPr>
          <a:xfrm>
            <a:off x="8267703" y="5060980"/>
            <a:ext cx="4287562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Eccentricity - Target</a:t>
            </a:r>
            <a:endParaRPr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80" name="Google Shape;280;p60"/>
          <p:cNvSpPr txBox="1"/>
          <p:nvPr/>
        </p:nvSpPr>
        <p:spPr>
          <a:xfrm>
            <a:off x="13879283" y="7548797"/>
            <a:ext cx="3396343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Extent - Target</a:t>
            </a:r>
            <a:endParaRPr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그림 6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28844" y="3835568"/>
            <a:ext cx="6480810" cy="4984352"/>
          </a:xfrm>
          <a:prstGeom prst="rect">
            <a:avLst/>
          </a:prstGeom>
        </p:spPr>
      </p:pic>
      <p:pic>
        <p:nvPicPr>
          <p:cNvPr id="636" name="그림 635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085592" y="3805488"/>
            <a:ext cx="6466535" cy="5079251"/>
          </a:xfrm>
          <a:prstGeom prst="rect">
            <a:avLst/>
          </a:prstGeom>
        </p:spPr>
      </p:pic>
      <p:pic>
        <p:nvPicPr>
          <p:cNvPr id="626" name="Google Shape;626;p42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2"/>
          <p:cNvPicPr/>
          <p:nvPr/>
        </p:nvPicPr>
        <p:blipFill rotWithShape="1">
          <a:blip r:embed="rId6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2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2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2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631" name="Google Shape;631;p42"/>
          <p:cNvSpPr txBox="1"/>
          <p:nvPr/>
        </p:nvSpPr>
        <p:spPr>
          <a:xfrm>
            <a:off x="1713497" y="2628900"/>
            <a:ext cx="15405100" cy="101562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GridSearchCV를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최적화된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hyperparameter를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분석</a:t>
            </a:r>
            <a:endParaRPr lang="en-US" sz="30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{'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max_depth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20,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min_samples_leaf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2,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min_samples_split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10,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n_estimators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300}</a:t>
            </a:r>
          </a:p>
        </p:txBody>
      </p:sp>
      <p:sp>
        <p:nvSpPr>
          <p:cNvPr id="4" name="Google Shape;591;p39"/>
          <p:cNvSpPr txBox="1"/>
          <p:nvPr/>
        </p:nvSpPr>
        <p:spPr>
          <a:xfrm>
            <a:off x="1358900" y="1447800"/>
            <a:ext cx="12766174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ko-KR" alt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–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Random Forest Regression</a:t>
            </a:r>
          </a:p>
        </p:txBody>
      </p:sp>
      <p:sp>
        <p:nvSpPr>
          <p:cNvPr id="634" name="Google Shape;522;g35ee6dd6e44_0_195"/>
          <p:cNvSpPr txBox="1"/>
          <p:nvPr/>
        </p:nvSpPr>
        <p:spPr>
          <a:xfrm>
            <a:off x="4543870" y="9045793"/>
            <a:ext cx="985793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0.0769,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0.1029,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0.9897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그림 596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9512133" y="3802145"/>
            <a:ext cx="6480808" cy="4984352"/>
          </a:xfrm>
          <a:prstGeom prst="rect">
            <a:avLst/>
          </a:prstGeom>
        </p:spPr>
      </p:pic>
      <p:pic>
        <p:nvPicPr>
          <p:cNvPr id="596" name="그림 595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200895" y="3788778"/>
            <a:ext cx="6466534" cy="5168674"/>
          </a:xfrm>
          <a:prstGeom prst="rect">
            <a:avLst/>
          </a:prstGeom>
        </p:spPr>
      </p:pic>
      <p:pic>
        <p:nvPicPr>
          <p:cNvPr id="586" name="Google Shape;586;p39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9"/>
          <p:cNvPicPr/>
          <p:nvPr/>
        </p:nvPicPr>
        <p:blipFill rotWithShape="1">
          <a:blip r:embed="rId6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9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9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9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592" name="Google Shape;592;p39"/>
          <p:cNvSpPr txBox="1"/>
          <p:nvPr/>
        </p:nvSpPr>
        <p:spPr>
          <a:xfrm>
            <a:off x="1713497" y="2628900"/>
            <a:ext cx="15405100" cy="55395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Default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hyperparameter를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분석</a:t>
            </a:r>
            <a:endParaRPr lang="en-US" sz="30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" name="Google Shape;591;p39"/>
          <p:cNvSpPr txBox="1"/>
          <p:nvPr/>
        </p:nvSpPr>
        <p:spPr>
          <a:xfrm>
            <a:off x="1358900" y="1447800"/>
            <a:ext cx="12766174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ko-KR" alt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–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eXtreme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Gradient Boosting</a:t>
            </a:r>
          </a:p>
        </p:txBody>
      </p:sp>
      <p:sp>
        <p:nvSpPr>
          <p:cNvPr id="595" name="Google Shape;522;g35ee6dd6e44_0_195"/>
          <p:cNvSpPr txBox="1"/>
          <p:nvPr/>
        </p:nvSpPr>
        <p:spPr>
          <a:xfrm>
            <a:off x="4543870" y="9045793"/>
            <a:ext cx="984523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0.074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0.099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0.990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5</a:t>
            </a:r>
            <a:endParaRPr lang="ko-KR"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그림 635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9512133" y="3835567"/>
            <a:ext cx="6480808" cy="4984352"/>
          </a:xfrm>
          <a:prstGeom prst="rect">
            <a:avLst/>
          </a:prstGeom>
        </p:spPr>
      </p:pic>
      <p:pic>
        <p:nvPicPr>
          <p:cNvPr id="635" name="그림 634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068881" y="3788779"/>
            <a:ext cx="6466535" cy="5079251"/>
          </a:xfrm>
          <a:prstGeom prst="rect">
            <a:avLst/>
          </a:prstGeom>
        </p:spPr>
      </p:pic>
      <p:pic>
        <p:nvPicPr>
          <p:cNvPr id="626" name="Google Shape;626;p42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2"/>
          <p:cNvPicPr/>
          <p:nvPr/>
        </p:nvPicPr>
        <p:blipFill rotWithShape="1">
          <a:blip r:embed="rId6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2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2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2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631" name="Google Shape;631;p42"/>
          <p:cNvSpPr txBox="1"/>
          <p:nvPr/>
        </p:nvSpPr>
        <p:spPr>
          <a:xfrm>
            <a:off x="1713497" y="2628900"/>
            <a:ext cx="16549104" cy="101562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GridSearchCV를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최적화된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hyperparameter를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분석</a:t>
            </a:r>
            <a:endParaRPr lang="en-US" sz="30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{'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colsample_bytree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1,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learning_rate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0.1,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max_depth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7,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n_estimators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200, 'subsample': 0.8}</a:t>
            </a:r>
          </a:p>
        </p:txBody>
      </p:sp>
      <p:sp>
        <p:nvSpPr>
          <p:cNvPr id="3" name="Google Shape;591;p39"/>
          <p:cNvSpPr txBox="1"/>
          <p:nvPr/>
        </p:nvSpPr>
        <p:spPr>
          <a:xfrm>
            <a:off x="1358900" y="1447800"/>
            <a:ext cx="12766174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ko-KR" alt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–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eXtreme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Gradient Boosting</a:t>
            </a:r>
          </a:p>
        </p:txBody>
      </p:sp>
      <p:sp>
        <p:nvSpPr>
          <p:cNvPr id="634" name="Google Shape;522;g35ee6dd6e44_0_195"/>
          <p:cNvSpPr txBox="1"/>
          <p:nvPr/>
        </p:nvSpPr>
        <p:spPr>
          <a:xfrm>
            <a:off x="4543870" y="9045793"/>
            <a:ext cx="993413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0.072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8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0.09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80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0.990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7</a:t>
            </a:r>
            <a:endParaRPr lang="ko-KR"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그림 596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9528842" y="3835566"/>
            <a:ext cx="6480808" cy="4984352"/>
          </a:xfrm>
          <a:prstGeom prst="rect">
            <a:avLst/>
          </a:prstGeom>
        </p:spPr>
      </p:pic>
      <p:pic>
        <p:nvPicPr>
          <p:cNvPr id="596" name="그림 595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068882" y="3772068"/>
            <a:ext cx="6466535" cy="5079251"/>
          </a:xfrm>
          <a:prstGeom prst="rect">
            <a:avLst/>
          </a:prstGeom>
        </p:spPr>
      </p:pic>
      <p:pic>
        <p:nvPicPr>
          <p:cNvPr id="586" name="Google Shape;586;p39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9"/>
          <p:cNvPicPr/>
          <p:nvPr/>
        </p:nvPicPr>
        <p:blipFill rotWithShape="1">
          <a:blip r:embed="rId6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9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9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9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592" name="Google Shape;592;p39"/>
          <p:cNvSpPr txBox="1"/>
          <p:nvPr/>
        </p:nvSpPr>
        <p:spPr>
          <a:xfrm>
            <a:off x="1713497" y="2628900"/>
            <a:ext cx="15405100" cy="55395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Default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hyperparameter를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분석</a:t>
            </a:r>
            <a:endParaRPr lang="en-US" sz="30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" name="Google Shape;591;p39"/>
          <p:cNvSpPr txBox="1"/>
          <p:nvPr/>
        </p:nvSpPr>
        <p:spPr>
          <a:xfrm>
            <a:off x="1358900" y="1447800"/>
            <a:ext cx="12766174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ko-KR" alt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–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Light Gradient-Boosting Machine</a:t>
            </a:r>
          </a:p>
        </p:txBody>
      </p:sp>
      <p:sp>
        <p:nvSpPr>
          <p:cNvPr id="595" name="Google Shape;522;g35ee6dd6e44_0_195"/>
          <p:cNvSpPr txBox="1"/>
          <p:nvPr/>
        </p:nvSpPr>
        <p:spPr>
          <a:xfrm>
            <a:off x="4543870" y="9045793"/>
            <a:ext cx="976903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0.0752,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0.0997,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0.9903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그림 638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9528844" y="4036092"/>
            <a:ext cx="6480808" cy="4984352"/>
          </a:xfrm>
          <a:prstGeom prst="rect">
            <a:avLst/>
          </a:prstGeom>
        </p:spPr>
      </p:pic>
      <p:pic>
        <p:nvPicPr>
          <p:cNvPr id="638" name="그림 637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085592" y="4039437"/>
            <a:ext cx="6466535" cy="5079251"/>
          </a:xfrm>
          <a:prstGeom prst="rect">
            <a:avLst/>
          </a:prstGeom>
        </p:spPr>
      </p:pic>
      <p:pic>
        <p:nvPicPr>
          <p:cNvPr id="626" name="Google Shape;626;p42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2"/>
          <p:cNvPicPr/>
          <p:nvPr/>
        </p:nvPicPr>
        <p:blipFill rotWithShape="1">
          <a:blip r:embed="rId6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2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2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2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631" name="Google Shape;631;p42"/>
          <p:cNvSpPr txBox="1"/>
          <p:nvPr/>
        </p:nvSpPr>
        <p:spPr>
          <a:xfrm>
            <a:off x="1713497" y="2628900"/>
            <a:ext cx="16549104" cy="14772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GridSearchCV를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최적화된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hyperparameter를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분석</a:t>
            </a:r>
            <a:endParaRPr lang="en-US" sz="30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{'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colsample_bytree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1.0,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learning_rate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0.1,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max_depth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-1,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n_estimators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200,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num_leaves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50, 'subsample': 0.8}</a:t>
            </a:r>
          </a:p>
        </p:txBody>
      </p:sp>
      <p:sp>
        <p:nvSpPr>
          <p:cNvPr id="4" name="Google Shape;591;p39"/>
          <p:cNvSpPr txBox="1"/>
          <p:nvPr/>
        </p:nvSpPr>
        <p:spPr>
          <a:xfrm>
            <a:off x="1358900" y="1447800"/>
            <a:ext cx="12766174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ko-KR" alt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–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Light Gradient-Boosting Machine</a:t>
            </a:r>
          </a:p>
        </p:txBody>
      </p:sp>
      <p:sp>
        <p:nvSpPr>
          <p:cNvPr id="637" name="Google Shape;522;g35ee6dd6e44_0_195"/>
          <p:cNvSpPr txBox="1"/>
          <p:nvPr/>
        </p:nvSpPr>
        <p:spPr>
          <a:xfrm>
            <a:off x="4543870" y="9293443"/>
            <a:ext cx="982618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0.0728,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0.0975,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0.9908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그림 708"/>
          <p:cNvPicPr>
            <a:picLocks noChangeAspect="1"/>
          </p:cNvPicPr>
          <p:nvPr/>
        </p:nvPicPr>
        <p:blipFill rotWithShape="1">
          <a:blip r:embed="rId3"/>
          <a:srcRect t="31073" b="22347"/>
          <a:stretch/>
        </p:blipFill>
        <p:spPr>
          <a:xfrm>
            <a:off x="2026822" y="7008394"/>
            <a:ext cx="13439330" cy="3094790"/>
          </a:xfrm>
          <a:prstGeom prst="rect">
            <a:avLst/>
          </a:prstGeom>
        </p:spPr>
      </p:pic>
      <p:pic>
        <p:nvPicPr>
          <p:cNvPr id="708" name="그림 707"/>
          <p:cNvPicPr>
            <a:picLocks noChangeAspect="1"/>
          </p:cNvPicPr>
          <p:nvPr/>
        </p:nvPicPr>
        <p:blipFill rotWithShape="1">
          <a:blip r:embed="rId4"/>
          <a:srcRect l="20" t="27180" r="-20" b="19168"/>
          <a:stretch/>
        </p:blipFill>
        <p:spPr>
          <a:xfrm>
            <a:off x="2006933" y="2941052"/>
            <a:ext cx="13494944" cy="3574381"/>
          </a:xfrm>
          <a:prstGeom prst="rect">
            <a:avLst/>
          </a:prstGeom>
        </p:spPr>
      </p:pic>
      <p:pic>
        <p:nvPicPr>
          <p:cNvPr id="698" name="Google Shape;698;p47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7"/>
          <p:cNvPicPr/>
          <p:nvPr/>
        </p:nvPicPr>
        <p:blipFill rotWithShape="1">
          <a:blip r:embed="rId6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7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7"/>
          <p:cNvPicPr/>
          <p:nvPr/>
        </p:nvPicPr>
        <p:blipFill rotWithShape="1">
          <a:blip r:embed="rId7">
            <a:alphaModFix amt="25000"/>
          </a:blip>
          <a:srcRect/>
          <a:stretch>
            <a:fillRect/>
          </a:stretch>
        </p:blipFill>
        <p:spPr>
          <a:xfrm>
            <a:off x="-139700" y="235585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47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703" name="Google Shape;703;p47"/>
          <p:cNvSpPr txBox="1"/>
          <p:nvPr/>
        </p:nvSpPr>
        <p:spPr>
          <a:xfrm>
            <a:off x="1358900" y="1447800"/>
            <a:ext cx="10528300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결론</a:t>
            </a:r>
            <a:endParaRPr sz="3500" b="0" i="0" u="none" strike="noStrike" dirty="0">
              <a:solidFill>
                <a:srgbClr val="333333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706" name="Google Shape;706;p47"/>
          <p:cNvSpPr txBox="1"/>
          <p:nvPr/>
        </p:nvSpPr>
        <p:spPr>
          <a:xfrm>
            <a:off x="2004260" y="2343150"/>
            <a:ext cx="13003314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Hyperparmeter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튜닝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전 </a:t>
            </a:r>
            <a:r>
              <a:rPr lang="en-US" sz="35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모델별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평가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지표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707" name="Google Shape;707;p47"/>
          <p:cNvSpPr txBox="1"/>
          <p:nvPr/>
        </p:nvSpPr>
        <p:spPr>
          <a:xfrm>
            <a:off x="2004261" y="6485014"/>
            <a:ext cx="12297458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Hyperparmeter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튜닝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후 </a:t>
            </a:r>
            <a:r>
              <a:rPr lang="en-US" sz="35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모델별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평가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지표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710" name="직사각형 709"/>
          <p:cNvSpPr/>
          <p:nvPr/>
        </p:nvSpPr>
        <p:spPr>
          <a:xfrm>
            <a:off x="1993900" y="4338412"/>
            <a:ext cx="13539108" cy="6309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1" name="직사각형 710"/>
          <p:cNvSpPr/>
          <p:nvPr/>
        </p:nvSpPr>
        <p:spPr>
          <a:xfrm>
            <a:off x="1874156" y="7960632"/>
            <a:ext cx="13539108" cy="873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0" grpId="0" animBg="1"/>
      <p:bldP spid="711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g35f0ab55303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35f0ab55303_0_33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35f0ab55303_0_33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35f0ab55303_0_33"/>
          <p:cNvSpPr txBox="1"/>
          <p:nvPr/>
        </p:nvSpPr>
        <p:spPr>
          <a:xfrm>
            <a:off x="1828800" y="4774640"/>
            <a:ext cx="1551305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(</a:t>
            </a:r>
            <a:r>
              <a:rPr lang="en-US" alt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6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) </a:t>
            </a:r>
            <a:r>
              <a:rPr lang="ko-KR" sz="6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학생들의 환경적 요인으로 성적 예측하기</a:t>
            </a:r>
            <a:b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</a:b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(</a:t>
            </a:r>
            <a:r>
              <a:rPr lang="ko-KR" sz="6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많은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60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Feature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적은 </a:t>
            </a:r>
            <a:r>
              <a:rPr lang="ko-KR" sz="60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Sample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ko-KR" sz="6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Regression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)</a:t>
            </a:r>
            <a:endParaRPr sz="60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31704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3" name="Google Shape;1483;g35f7654b3a8_0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g35f7654b3a8_0_27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g35f7654b3a8_0_27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g35f7654b3a8_0_27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g35f7654b3a8_0_27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8" name="Google Shape;1488;g35f7654b3a8_0_27"/>
          <p:cNvSpPr txBox="1"/>
          <p:nvPr/>
        </p:nvSpPr>
        <p:spPr>
          <a:xfrm>
            <a:off x="1403131" y="2695903"/>
            <a:ext cx="163071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latin typeface="Malgun Gothic"/>
                <a:ea typeface="Malgun Gothic"/>
                <a:cs typeface="Malgun Gothic"/>
                <a:sym typeface="Malgun Gothic"/>
              </a:rPr>
              <a:t>https://www.kaggle.com/datasets/spscientist/students-performance-in-exams</a:t>
            </a:r>
            <a:endParaRPr sz="35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err="1">
                <a:latin typeface="Malgun Gothic"/>
                <a:ea typeface="Malgun Gothic"/>
                <a:cs typeface="Malgun Gothic"/>
                <a:sym typeface="Malgun Gothic"/>
              </a:rPr>
              <a:t>학생들의</a:t>
            </a:r>
            <a:r>
              <a:rPr lang="en-US" sz="3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dirty="0" err="1">
                <a:latin typeface="Malgun Gothic"/>
                <a:ea typeface="Malgun Gothic"/>
                <a:cs typeface="Malgun Gothic"/>
                <a:sym typeface="Malgun Gothic"/>
              </a:rPr>
              <a:t>배경</a:t>
            </a:r>
            <a:r>
              <a:rPr lang="en-US" sz="3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dirty="0" err="1">
                <a:latin typeface="Malgun Gothic"/>
                <a:ea typeface="Malgun Gothic"/>
                <a:cs typeface="Malgun Gothic"/>
                <a:sym typeface="Malgun Gothic"/>
              </a:rPr>
              <a:t>환경을</a:t>
            </a:r>
            <a:r>
              <a:rPr lang="en-US" sz="3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dirty="0" err="1">
                <a:latin typeface="Malgun Gothic"/>
                <a:ea typeface="Malgun Gothic"/>
                <a:cs typeface="Malgun Gothic"/>
                <a:sym typeface="Malgun Gothic"/>
              </a:rPr>
              <a:t>기반으로</a:t>
            </a:r>
            <a:r>
              <a:rPr lang="en-US" sz="3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dirty="0" err="1">
                <a:latin typeface="Malgun Gothic"/>
                <a:ea typeface="Malgun Gothic"/>
                <a:cs typeface="Malgun Gothic"/>
                <a:sym typeface="Malgun Gothic"/>
              </a:rPr>
              <a:t>수학</a:t>
            </a:r>
            <a:r>
              <a:rPr lang="en-US" sz="350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3500" dirty="0" err="1">
                <a:latin typeface="Malgun Gothic"/>
                <a:ea typeface="Malgun Gothic"/>
                <a:cs typeface="Malgun Gothic"/>
                <a:sym typeface="Malgun Gothic"/>
              </a:rPr>
              <a:t>읽기</a:t>
            </a:r>
            <a:r>
              <a:rPr lang="en-US" sz="350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3500" dirty="0" err="1">
                <a:latin typeface="Malgun Gothic"/>
                <a:ea typeface="Malgun Gothic"/>
                <a:cs typeface="Malgun Gothic"/>
                <a:sym typeface="Malgun Gothic"/>
              </a:rPr>
              <a:t>쓰기</a:t>
            </a:r>
            <a:r>
              <a:rPr lang="en-US" sz="3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dirty="0" err="1">
                <a:latin typeface="Malgun Gothic"/>
                <a:ea typeface="Malgun Gothic"/>
                <a:cs typeface="Malgun Gothic"/>
                <a:sym typeface="Malgun Gothic"/>
              </a:rPr>
              <a:t>점수를</a:t>
            </a:r>
            <a:r>
              <a:rPr lang="en-US" sz="3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dirty="0" err="1">
                <a:latin typeface="Malgun Gothic"/>
                <a:ea typeface="Malgun Gothic"/>
                <a:cs typeface="Malgun Gothic"/>
                <a:sym typeface="Malgun Gothic"/>
              </a:rPr>
              <a:t>추정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89" name="Google Shape;1489;g35f7654b3a8_0_27"/>
          <p:cNvSpPr txBox="1"/>
          <p:nvPr/>
        </p:nvSpPr>
        <p:spPr>
          <a:xfrm>
            <a:off x="1545021" y="4256690"/>
            <a:ext cx="129798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 종류</a:t>
            </a:r>
            <a:endParaRPr sz="3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Malgun Gothic"/>
                <a:ea typeface="Malgun Gothic"/>
                <a:cs typeface="Malgun Gothic"/>
                <a:sym typeface="Malgun Gothic"/>
              </a:rPr>
              <a:t>Gender : 성별</a:t>
            </a:r>
            <a:endParaRPr sz="3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Malgun Gothic"/>
                <a:ea typeface="Malgun Gothic"/>
                <a:cs typeface="Malgun Gothic"/>
                <a:sym typeface="Malgun Gothic"/>
              </a:rPr>
              <a:t>Race / ethnicity : 인종</a:t>
            </a:r>
            <a:endParaRPr sz="3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Malgun Gothic"/>
                <a:ea typeface="Malgun Gothic"/>
                <a:cs typeface="Malgun Gothic"/>
                <a:sym typeface="Malgun Gothic"/>
              </a:rPr>
              <a:t>Parental level of education : 부친의 교육 수준</a:t>
            </a:r>
            <a:endParaRPr sz="3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Malgun Gothic"/>
                <a:ea typeface="Malgun Gothic"/>
                <a:cs typeface="Malgun Gothic"/>
                <a:sym typeface="Malgun Gothic"/>
              </a:rPr>
              <a:t>Lunch : 점심 식사 수준</a:t>
            </a:r>
            <a:endParaRPr sz="35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Malgun Gothic"/>
                <a:ea typeface="Malgun Gothic"/>
                <a:cs typeface="Malgun Gothic"/>
                <a:sym typeface="Malgun Gothic"/>
              </a:rPr>
              <a:t>Test preparation course : 시험 전 준비 과정 수행 여부</a:t>
            </a:r>
            <a:endParaRPr sz="3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242;p37">
            <a:extLst>
              <a:ext uri="{FF2B5EF4-FFF2-40B4-BE49-F238E27FC236}">
                <a16:creationId xmlns:a16="http://schemas.microsoft.com/office/drawing/2014/main" id="{039FD002-CB94-EA7E-FDEF-CE2EB4431819}"/>
              </a:ext>
            </a:extLst>
          </p:cNvPr>
          <p:cNvSpPr txBox="1"/>
          <p:nvPr/>
        </p:nvSpPr>
        <p:spPr>
          <a:xfrm>
            <a:off x="1358900" y="1447800"/>
            <a:ext cx="164760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(1) </a:t>
            </a:r>
            <a:r>
              <a:rPr lang="ko-KR" alt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데이터셋 개요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4" name="Google Shape;1494;g35f7654b3a8_0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g35f7654b3a8_0_37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g35f7654b3a8_0_37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g35f7654b3a8_0_37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g35f7654b3a8_0_37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9" name="Google Shape;1499;g35f7654b3a8_0_37"/>
          <p:cNvSpPr txBox="1"/>
          <p:nvPr/>
        </p:nvSpPr>
        <p:spPr>
          <a:xfrm>
            <a:off x="1358900" y="1447800"/>
            <a:ext cx="164760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(EDA)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1" name="Google Shape;1501;g35f7654b3a8_0_37"/>
          <p:cNvSpPr txBox="1"/>
          <p:nvPr/>
        </p:nvSpPr>
        <p:spPr>
          <a:xfrm>
            <a:off x="2096380" y="5501121"/>
            <a:ext cx="74277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Dataframe으로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로딩한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뒤 </a:t>
            </a:r>
            <a:endParaRPr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형태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확인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02" name="Google Shape;1502;g35f7654b3a8_0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45725" y="351150"/>
            <a:ext cx="5381074" cy="922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7" name="Google Shape;1507;g35f7654b3a8_0_4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g35f7654b3a8_0_42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g35f7654b3a8_0_42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g35f7654b3a8_0_42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g35f7654b3a8_0_420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2" name="Google Shape;1512;g35f7654b3a8_0_420"/>
          <p:cNvSpPr txBox="1"/>
          <p:nvPr/>
        </p:nvSpPr>
        <p:spPr>
          <a:xfrm>
            <a:off x="1358900" y="1447800"/>
            <a:ext cx="165471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(EDA)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4" name="Google Shape;1514;g35f7654b3a8_0_420"/>
          <p:cNvSpPr txBox="1"/>
          <p:nvPr/>
        </p:nvSpPr>
        <p:spPr>
          <a:xfrm>
            <a:off x="1889958" y="5143500"/>
            <a:ext cx="7866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Feature간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다중공선성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다중공선성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보이지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않음</a:t>
            </a:r>
            <a:endParaRPr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1516" name="Google Shape;1516;g35f7654b3a8_0_420" title="heatmap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8358" y="3125999"/>
            <a:ext cx="6625954" cy="604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61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61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61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61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61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맑은 고딕"/>
                <a:ea typeface="맑은 고딕"/>
                <a:cs typeface="맑은 고딕"/>
                <a:sym typeface="맑은 고딕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91" name="Google Shape;291;p61"/>
          <p:cNvSpPr txBox="1"/>
          <p:nvPr/>
        </p:nvSpPr>
        <p:spPr>
          <a:xfrm>
            <a:off x="1419634" y="4775052"/>
            <a:ext cx="8990781" cy="22467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Feature의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왜도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/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첨도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lang="en-US"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왜도가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너무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크면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-&gt; log1p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첨도가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너무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크면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-&gt;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PowerTransformer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(method='yeo-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johnson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’)</a:t>
            </a:r>
            <a:endParaRPr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92" name="Google Shape;292;p61"/>
          <p:cNvSpPr txBox="1"/>
          <p:nvPr/>
        </p:nvSpPr>
        <p:spPr>
          <a:xfrm>
            <a:off x="1358900" y="1447800"/>
            <a:ext cx="16404900" cy="62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맑은 고딕"/>
                <a:ea typeface="맑은 고딕"/>
                <a:cs typeface="맑은 고딕"/>
                <a:sym typeface="맑은 고딕"/>
              </a:rPr>
              <a:t>(2)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맑은 고딕"/>
                <a:ea typeface="맑은 고딕"/>
                <a:cs typeface="맑은 고딕"/>
                <a:sym typeface="맑은 고딕"/>
              </a:rPr>
              <a:t>(EDA)</a:t>
            </a:r>
            <a:endParaRPr sz="1400" b="0" i="0" u="none" strike="noStrike" cap="none" dirty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93" name="Google Shape;293;p61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10289898" y="3340143"/>
            <a:ext cx="5394386" cy="56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61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3739262" y="3618262"/>
            <a:ext cx="11644176" cy="495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61"/>
          <p:cNvPicPr/>
          <p:nvPr/>
        </p:nvPicPr>
        <p:blipFill rotWithShape="1">
          <a:blip r:embed="rId8">
            <a:alphaModFix/>
          </a:blip>
          <a:srcRect/>
          <a:stretch>
            <a:fillRect/>
          </a:stretch>
        </p:blipFill>
        <p:spPr>
          <a:xfrm>
            <a:off x="10248380" y="3429000"/>
            <a:ext cx="5660601" cy="5283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1" name="Google Shape;1521;g35f7654b3a8_0_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g35f7654b3a8_0_49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g35f7654b3a8_0_49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g35f7654b3a8_0_49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g35f7654b3a8_0_49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6" name="Google Shape;1526;g35f7654b3a8_0_49"/>
          <p:cNvSpPr txBox="1"/>
          <p:nvPr/>
        </p:nvSpPr>
        <p:spPr>
          <a:xfrm>
            <a:off x="1358900" y="1447800"/>
            <a:ext cx="165471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(EDA)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8" name="Google Shape;1528;g35f7654b3a8_0_49"/>
          <p:cNvSpPr txBox="1"/>
          <p:nvPr/>
        </p:nvSpPr>
        <p:spPr>
          <a:xfrm>
            <a:off x="5211008" y="2571750"/>
            <a:ext cx="78660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Feature 간 data </a:t>
            </a:r>
            <a:r>
              <a:rPr lang="en-US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분포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확인</a:t>
            </a:r>
            <a:endParaRPr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1530" name="Google Shape;1530;g35f7654b3a8_0_49" title="gn_cn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4450" y="3202649"/>
            <a:ext cx="54006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g35f7654b3a8_0_49" title="ptl_cn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54600" y="3073699"/>
            <a:ext cx="5400675" cy="50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g35f7654b3a8_0_49" title="rc_cn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6675" y="3250399"/>
            <a:ext cx="54006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g35f7654b3a8_0_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3950" y="7681200"/>
            <a:ext cx="4963400" cy="17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g35f7654b3a8_0_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078500" y="8226725"/>
            <a:ext cx="4215808" cy="17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F26BCBB-3F81-29C1-5BE5-713196E949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2855" y="8066166"/>
            <a:ext cx="5075520" cy="1007818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0" name="Google Shape;1540;g35f7654b3a8_0_3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g35f7654b3a8_0_398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g35f7654b3a8_0_39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g35f7654b3a8_0_39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g35f7654b3a8_0_398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5" name="Google Shape;1545;g35f7654b3a8_0_398"/>
          <p:cNvSpPr txBox="1"/>
          <p:nvPr/>
        </p:nvSpPr>
        <p:spPr>
          <a:xfrm>
            <a:off x="1358900" y="1447800"/>
            <a:ext cx="165471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(EDA)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7" name="Google Shape;1547;g35f7654b3a8_0_398"/>
          <p:cNvSpPr txBox="1"/>
          <p:nvPr/>
        </p:nvSpPr>
        <p:spPr>
          <a:xfrm>
            <a:off x="5211008" y="2571750"/>
            <a:ext cx="78660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Feature 간 data </a:t>
            </a:r>
            <a:r>
              <a:rPr lang="en-US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분포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확인</a:t>
            </a:r>
            <a:endParaRPr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1549" name="Google Shape;1549;g35f7654b3a8_0_398" title="lnc_cn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725" y="4088599"/>
            <a:ext cx="54006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g35f7654b3a8_0_398" title="tp_cn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5325" y="4088599"/>
            <a:ext cx="54006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g35f7654b3a8_0_3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39868" y="8346550"/>
            <a:ext cx="5618400" cy="10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g35f7654b3a8_0_3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18190" y="8336750"/>
            <a:ext cx="5454959" cy="10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7" name="Google Shape;1557;g35f7654b3a8_0_4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g35f7654b3a8_0_434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g35f7654b3a8_0_43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g35f7654b3a8_0_43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g35f7654b3a8_0_434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2" name="Google Shape;1562;g35f7654b3a8_0_434"/>
          <p:cNvSpPr txBox="1"/>
          <p:nvPr/>
        </p:nvSpPr>
        <p:spPr>
          <a:xfrm>
            <a:off x="1358900" y="1447800"/>
            <a:ext cx="165471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(EDA)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65" name="Google Shape;1565;g35f7654b3a8_0_4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4450" y="3187699"/>
            <a:ext cx="16821151" cy="5158048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g35f7654b3a8_0_434"/>
          <p:cNvSpPr txBox="1"/>
          <p:nvPr/>
        </p:nvSpPr>
        <p:spPr>
          <a:xfrm>
            <a:off x="1521450" y="2414700"/>
            <a:ext cx="9855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pd.get_dummies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함수를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원핫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인코딩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수행</a:t>
            </a:r>
            <a:endParaRPr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1567" name="Google Shape;1567;g35f7654b3a8_0_4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86038" y="8861347"/>
            <a:ext cx="1228725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g35f7654b3a8_0_434"/>
          <p:cNvSpPr txBox="1"/>
          <p:nvPr/>
        </p:nvSpPr>
        <p:spPr>
          <a:xfrm>
            <a:off x="3720200" y="8954463"/>
            <a:ext cx="9855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17 features, 3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target으로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분리됨</a:t>
            </a:r>
            <a:endParaRPr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4" name="Google Shape;1574;g35f7654b3a8_0_4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g35f7654b3a8_0_454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g35f7654b3a8_0_45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g35f7654b3a8_0_45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g35f7654b3a8_0_454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9" name="Google Shape;1579;g35f7654b3a8_0_454"/>
          <p:cNvSpPr txBox="1"/>
          <p:nvPr/>
        </p:nvSpPr>
        <p:spPr>
          <a:xfrm>
            <a:off x="1358900" y="1447800"/>
            <a:ext cx="6718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Linear Regression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80" name="Google Shape;1580;g35f7654b3a8_0_454"/>
          <p:cNvSpPr txBox="1"/>
          <p:nvPr/>
        </p:nvSpPr>
        <p:spPr>
          <a:xfrm>
            <a:off x="1713497" y="2628900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hyperparameter를 사용하여 분석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81" name="Google Shape;1581;g35f7654b3a8_0_454" title="lr_def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3548" y="4051951"/>
            <a:ext cx="5991980" cy="478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g35f7654b3a8_0_454"/>
          <p:cNvSpPr txBox="1"/>
          <p:nvPr/>
        </p:nvSpPr>
        <p:spPr>
          <a:xfrm>
            <a:off x="1713497" y="3296375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Math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2A94FE-7C19-524E-6E58-1388A08525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6608" y="4051950"/>
            <a:ext cx="6128140" cy="4571788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BF450B06-0DD7-1EAD-D1DF-F6ABB8697D10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10.7522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13.0592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0.2655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g35f7654b3a8_0_4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g35f7654b3a8_0_492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g35f7654b3a8_0_492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g35f7654b3a8_0_492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g35f7654b3a8_0_492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4" name="Google Shape;1594;g35f7654b3a8_0_492"/>
          <p:cNvSpPr txBox="1"/>
          <p:nvPr/>
        </p:nvSpPr>
        <p:spPr>
          <a:xfrm>
            <a:off x="1358900" y="1447800"/>
            <a:ext cx="6718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Linear Regression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95" name="Google Shape;1595;g35f7654b3a8_0_492"/>
          <p:cNvSpPr txBox="1"/>
          <p:nvPr/>
        </p:nvSpPr>
        <p:spPr>
          <a:xfrm>
            <a:off x="1713497" y="2628900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hyperparameter를 사용하여 분석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6" name="Google Shape;1596;g35f7654b3a8_0_492"/>
          <p:cNvSpPr txBox="1"/>
          <p:nvPr/>
        </p:nvSpPr>
        <p:spPr>
          <a:xfrm>
            <a:off x="1713497" y="3296375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Read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97" name="Google Shape;1597;g35f7654b3a8_0_492" title="lr_def_rea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9323" y="4022525"/>
            <a:ext cx="6244231" cy="49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62DF992-FB58-7F3B-68B9-AA76BC543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8530" y="4022525"/>
            <a:ext cx="6687080" cy="4988775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177115D5-D98E-36F9-8B4E-DA3CED57A845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11.0082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13.7211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0.1050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4" name="Google Shape;1604;g35f7654b3a8_0_5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g35f7654b3a8_0_508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g35f7654b3a8_0_50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g35f7654b3a8_0_50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g35f7654b3a8_0_508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9" name="Google Shape;1609;g35f7654b3a8_0_508"/>
          <p:cNvSpPr txBox="1"/>
          <p:nvPr/>
        </p:nvSpPr>
        <p:spPr>
          <a:xfrm>
            <a:off x="1358900" y="1447800"/>
            <a:ext cx="6718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Linear Regression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10" name="Google Shape;1610;g35f7654b3a8_0_508"/>
          <p:cNvSpPr txBox="1"/>
          <p:nvPr/>
        </p:nvSpPr>
        <p:spPr>
          <a:xfrm>
            <a:off x="1713497" y="2628900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hyperparameter를 사용하여 분석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1" name="Google Shape;1611;g35f7654b3a8_0_508"/>
          <p:cNvSpPr txBox="1"/>
          <p:nvPr/>
        </p:nvSpPr>
        <p:spPr>
          <a:xfrm>
            <a:off x="1713497" y="3296375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12" name="Google Shape;1612;g35f7654b3a8_0_508" title="lr_def_w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7440" y="3963851"/>
            <a:ext cx="6360832" cy="5081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14A897-E9BD-E51A-DAE9-C7C80264DD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2560" y="3963851"/>
            <a:ext cx="6690015" cy="4990964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7F7E753B-119B-CB68-A03A-5B4B445885C0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10.1009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12.4041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0.3449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9" name="Google Shape;1619;g35f7654b3a8_0_5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g35f7654b3a8_0_552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g35f7654b3a8_0_552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g35f7654b3a8_0_552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g35f7654b3a8_0_552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4" name="Google Shape;1624;g35f7654b3a8_0_552"/>
          <p:cNvSpPr txBox="1"/>
          <p:nvPr/>
        </p:nvSpPr>
        <p:spPr>
          <a:xfrm>
            <a:off x="1358900" y="1447800"/>
            <a:ext cx="6718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Ridge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25" name="Google Shape;1625;g35f7654b3a8_0_552"/>
          <p:cNvSpPr txBox="1"/>
          <p:nvPr/>
        </p:nvSpPr>
        <p:spPr>
          <a:xfrm>
            <a:off x="1713497" y="2628900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hyperparameter를 사용하여 분석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26" name="Google Shape;1626;g35f7654b3a8_0_552" title="lr_def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4994" y="3963851"/>
            <a:ext cx="6021182" cy="4810584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g35f7654b3a8_0_552"/>
          <p:cNvSpPr txBox="1"/>
          <p:nvPr/>
        </p:nvSpPr>
        <p:spPr>
          <a:xfrm>
            <a:off x="1713497" y="3296375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Math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B71122-47B7-5251-0FE7-7B2587BE0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6579" y="3963849"/>
            <a:ext cx="6448227" cy="4810583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4B5E551B-64E0-1043-E18C-5C4F3F688F76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10.7537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13.0586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0.2656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" name="Google Shape;1634;g35f7654b3a8_0_5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g35f7654b3a8_0_566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g35f7654b3a8_0_566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g35f7654b3a8_0_566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g35f7654b3a8_0_566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9" name="Google Shape;1639;g35f7654b3a8_0_566"/>
          <p:cNvSpPr txBox="1"/>
          <p:nvPr/>
        </p:nvSpPr>
        <p:spPr>
          <a:xfrm>
            <a:off x="1358900" y="1447800"/>
            <a:ext cx="6718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Ridge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0" name="Google Shape;1640;g35f7654b3a8_0_566"/>
          <p:cNvSpPr txBox="1"/>
          <p:nvPr/>
        </p:nvSpPr>
        <p:spPr>
          <a:xfrm>
            <a:off x="1713497" y="2628900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hyperparameter를 사용하여 분석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1" name="Google Shape;1641;g35f7654b3a8_0_566"/>
          <p:cNvSpPr txBox="1"/>
          <p:nvPr/>
        </p:nvSpPr>
        <p:spPr>
          <a:xfrm>
            <a:off x="1713497" y="3296375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Read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42" name="Google Shape;1642;g35f7654b3a8_0_566" title="rd_def_rea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679" y="3963851"/>
            <a:ext cx="6267180" cy="498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6FD459-287E-55AD-9734-1E9340766C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7457" y="3963850"/>
            <a:ext cx="6685217" cy="4987385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A9B35E14-8C9A-A829-987E-069825A00381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10.1878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12.5975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0.2456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g35f7654b3a8_0_5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g35f7654b3a8_0_58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g35f7654b3a8_0_58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g35f7654b3a8_0_58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g35f7654b3a8_0_580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4" name="Google Shape;1654;g35f7654b3a8_0_580"/>
          <p:cNvSpPr txBox="1"/>
          <p:nvPr/>
        </p:nvSpPr>
        <p:spPr>
          <a:xfrm>
            <a:off x="1358900" y="1447800"/>
            <a:ext cx="6718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Ridge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55" name="Google Shape;1655;g35f7654b3a8_0_580"/>
          <p:cNvSpPr txBox="1"/>
          <p:nvPr/>
        </p:nvSpPr>
        <p:spPr>
          <a:xfrm>
            <a:off x="1713497" y="2628900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hyperparameter를 사용하여 분석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6" name="Google Shape;1656;g35f7654b3a8_0_580"/>
          <p:cNvSpPr txBox="1"/>
          <p:nvPr/>
        </p:nvSpPr>
        <p:spPr>
          <a:xfrm>
            <a:off x="1713497" y="3296375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57" name="Google Shape;1657;g35f7654b3a8_0_580" title="rd_def_wri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8432" y="3924350"/>
            <a:ext cx="5941222" cy="4746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814DC1E-6D75-7157-5FD0-2B4390CF6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6036" y="3963850"/>
            <a:ext cx="6355764" cy="4741602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CA4F6B8C-A2E7-F232-FB15-2F2F8F0F0A1C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10.1022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12.4052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0.3448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4" name="Google Shape;1664;g35f7654b3a8_0_6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g35f7654b3a8_0_60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g35f7654b3a8_0_60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g35f7654b3a8_0_60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Google Shape;1668;g35f7654b3a8_0_600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9" name="Google Shape;1669;g35f7654b3a8_0_600"/>
          <p:cNvSpPr txBox="1"/>
          <p:nvPr/>
        </p:nvSpPr>
        <p:spPr>
          <a:xfrm>
            <a:off x="1358900" y="1447800"/>
            <a:ext cx="6718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Ridge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0" name="Google Shape;1670;g35f7654b3a8_0_600"/>
          <p:cNvSpPr txBox="1"/>
          <p:nvPr/>
        </p:nvSpPr>
        <p:spPr>
          <a:xfrm>
            <a:off x="1713497" y="3881300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Math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1" name="Google Shape;1671;g35f7654b3a8_0_600"/>
          <p:cNvSpPr txBox="1"/>
          <p:nvPr/>
        </p:nvSpPr>
        <p:spPr>
          <a:xfrm>
            <a:off x="2425700" y="2681729"/>
            <a:ext cx="1438275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lang="en-US"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>
              <a:buSzPts val="3500"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{'alpha': 10, '</a:t>
            </a:r>
            <a:r>
              <a:rPr lang="en-US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fit_intercept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True, 'solver': 'saga'}</a:t>
            </a:r>
            <a:endParaRPr lang="en-US" altLang="ko-KR" sz="35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3" name="Google Shape;1673;g35f7654b3a8_0_600" title="rd_opt_math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4219" y="4350651"/>
            <a:ext cx="5901771" cy="471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224F939-F956-67F8-C377-13593F88F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8159" y="4331933"/>
            <a:ext cx="6107246" cy="4556200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1114EE36-0983-AD3E-9AB3-273F78190A67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10.7728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13.0598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0.2654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62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62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62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62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62"/>
          <p:cNvSpPr txBox="1"/>
          <p:nvPr/>
        </p:nvSpPr>
        <p:spPr>
          <a:xfrm>
            <a:off x="1358900" y="1447800"/>
            <a:ext cx="164049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(EDA)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" name="Google Shape;307;p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5450" y="3722605"/>
            <a:ext cx="17657099" cy="6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45874E-EA2C-3BB0-186D-9AA16103D5D5}"/>
              </a:ext>
            </a:extLst>
          </p:cNvPr>
          <p:cNvSpPr txBox="1"/>
          <p:nvPr/>
        </p:nvSpPr>
        <p:spPr>
          <a:xfrm>
            <a:off x="1828800" y="2876550"/>
            <a:ext cx="487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데이터 수 분포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Google Shape;1680;g35f7654b3a8_0_6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g35f7654b3a8_0_648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g35f7654b3a8_0_64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g35f7654b3a8_0_64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g35f7654b3a8_0_648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5" name="Google Shape;1685;g35f7654b3a8_0_648"/>
          <p:cNvSpPr txBox="1"/>
          <p:nvPr/>
        </p:nvSpPr>
        <p:spPr>
          <a:xfrm>
            <a:off x="1358900" y="1447800"/>
            <a:ext cx="6718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Ridge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6" name="Google Shape;1686;g35f7654b3a8_0_648"/>
          <p:cNvSpPr txBox="1"/>
          <p:nvPr/>
        </p:nvSpPr>
        <p:spPr>
          <a:xfrm>
            <a:off x="1713497" y="3881300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Read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7" name="Google Shape;1687;g35f7654b3a8_0_648"/>
          <p:cNvSpPr txBox="1"/>
          <p:nvPr/>
        </p:nvSpPr>
        <p:spPr>
          <a:xfrm>
            <a:off x="2425700" y="2681729"/>
            <a:ext cx="1442085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lang="en-US"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altLang="ko-KR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{'alpha': 10, '</a:t>
            </a:r>
            <a:r>
              <a:rPr lang="en-US" altLang="ko-KR" sz="35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fit_intercept</a:t>
            </a:r>
            <a:r>
              <a:rPr lang="en-US" altLang="ko-KR" sz="35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': True, 'solver': 'sag'}</a:t>
            </a:r>
          </a:p>
        </p:txBody>
      </p:sp>
      <p:pic>
        <p:nvPicPr>
          <p:cNvPr id="1689" name="Google Shape;1689;g35f7654b3a8_0_648" title="rd_opt_rea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782" y="4539679"/>
            <a:ext cx="5665925" cy="45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5897E5-1557-9AD4-E349-3BE7EB2A86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9440" y="4512972"/>
            <a:ext cx="5936130" cy="4428542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A87AB26B-C868-7602-7440-62A1E0175D31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10.1906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12.6092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0.2442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6" name="Google Shape;1696;g35f7654b3a8_0_6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g35f7654b3a8_0_665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g35f7654b3a8_0_665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g35f7654b3a8_0_665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g35f7654b3a8_0_665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1" name="Google Shape;1701;g35f7654b3a8_0_665"/>
          <p:cNvSpPr txBox="1"/>
          <p:nvPr/>
        </p:nvSpPr>
        <p:spPr>
          <a:xfrm>
            <a:off x="1358900" y="1447800"/>
            <a:ext cx="6718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Ridge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2" name="Google Shape;1702;g35f7654b3a8_0_665"/>
          <p:cNvSpPr txBox="1"/>
          <p:nvPr/>
        </p:nvSpPr>
        <p:spPr>
          <a:xfrm>
            <a:off x="1713497" y="3881300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3" name="Google Shape;1703;g35f7654b3a8_0_665"/>
          <p:cNvSpPr txBox="1"/>
          <p:nvPr/>
        </p:nvSpPr>
        <p:spPr>
          <a:xfrm>
            <a:off x="2425700" y="2681729"/>
            <a:ext cx="1407160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lang="en-US"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>
              <a:buSzPts val="3500"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{'alpha': 10, '</a:t>
            </a:r>
            <a:r>
              <a:rPr lang="en-US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fit_intercept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True, 'solver': 'saga'}</a:t>
            </a:r>
            <a:endParaRPr lang="en-US" altLang="ko-KR" sz="35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5" name="Google Shape;1705;g35f7654b3a8_0_665" title="rd_opt_wri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7359" y="4527075"/>
            <a:ext cx="5597300" cy="447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DB5B92-1C32-C2BB-E575-98EA5C8BD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3710" y="4527076"/>
            <a:ext cx="5883590" cy="4389345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22848DCA-2907-5B9D-6B8D-0466A2BBDB00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10.1906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12.6092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0.2442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2" name="Google Shape;1712;g35f7654b3a8_0_6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g35f7654b3a8_0_682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g35f7654b3a8_0_682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g35f7654b3a8_0_682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g35f7654b3a8_0_682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7" name="Google Shape;1717;g35f7654b3a8_0_682"/>
          <p:cNvSpPr txBox="1"/>
          <p:nvPr/>
        </p:nvSpPr>
        <p:spPr>
          <a:xfrm>
            <a:off x="1358900" y="1447800"/>
            <a:ext cx="6718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Lasso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18" name="Google Shape;1718;g35f7654b3a8_0_682"/>
          <p:cNvSpPr txBox="1"/>
          <p:nvPr/>
        </p:nvSpPr>
        <p:spPr>
          <a:xfrm>
            <a:off x="1713497" y="2628900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hyperparameter를 사용하여 분석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9" name="Google Shape;1719;g35f7654b3a8_0_682"/>
          <p:cNvSpPr txBox="1"/>
          <p:nvPr/>
        </p:nvSpPr>
        <p:spPr>
          <a:xfrm>
            <a:off x="1713497" y="3296375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Math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20" name="Google Shape;1720;g35f7654b3a8_0_682" title="ls_def_math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7636" y="4002875"/>
            <a:ext cx="6449159" cy="51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C53A3C-DB87-22F0-3773-042D652F8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3845" y="4002875"/>
            <a:ext cx="6637704" cy="4951939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33E9736E-85A1-8E68-D81C-B361B23B5109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11.7294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14.2763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0.1222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7" name="Google Shape;1727;g35f7654b3a8_0_6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g35f7654b3a8_0_696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g35f7654b3a8_0_696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g35f7654b3a8_0_696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Google Shape;1731;g35f7654b3a8_0_696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2" name="Google Shape;1732;g35f7654b3a8_0_696"/>
          <p:cNvSpPr txBox="1"/>
          <p:nvPr/>
        </p:nvSpPr>
        <p:spPr>
          <a:xfrm>
            <a:off x="1358900" y="1447800"/>
            <a:ext cx="6718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Lasso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33" name="Google Shape;1733;g35f7654b3a8_0_696"/>
          <p:cNvSpPr txBox="1"/>
          <p:nvPr/>
        </p:nvSpPr>
        <p:spPr>
          <a:xfrm>
            <a:off x="1713497" y="2628900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hyperparameter를 사용하여 분석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4" name="Google Shape;1734;g35f7654b3a8_0_696"/>
          <p:cNvSpPr txBox="1"/>
          <p:nvPr/>
        </p:nvSpPr>
        <p:spPr>
          <a:xfrm>
            <a:off x="1713497" y="3296375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Read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5" name="Google Shape;1735;g35f7654b3a8_0_696" title="ls_def_rea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8375" y="4002875"/>
            <a:ext cx="6449148" cy="51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C4ECAF-EA0F-072D-8ABE-56AEC1FF2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5054" y="4002875"/>
            <a:ext cx="6691361" cy="4991969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1BE8F8B2-7457-3358-56EF-3BB5607E9A83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11.0082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13.7211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0.1050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2" name="Google Shape;1742;g35f7654b3a8_0_7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g35f7654b3a8_0_71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g35f7654b3a8_0_71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g35f7654b3a8_0_71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g35f7654b3a8_0_710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7" name="Google Shape;1747;g35f7654b3a8_0_710"/>
          <p:cNvSpPr txBox="1"/>
          <p:nvPr/>
        </p:nvSpPr>
        <p:spPr>
          <a:xfrm>
            <a:off x="1358900" y="1447800"/>
            <a:ext cx="6718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Lasso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8" name="Google Shape;1748;g35f7654b3a8_0_710"/>
          <p:cNvSpPr txBox="1"/>
          <p:nvPr/>
        </p:nvSpPr>
        <p:spPr>
          <a:xfrm>
            <a:off x="1713497" y="2628900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hyperparameter를 사용하여 분석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9" name="Google Shape;1749;g35f7654b3a8_0_710"/>
          <p:cNvSpPr txBox="1"/>
          <p:nvPr/>
        </p:nvSpPr>
        <p:spPr>
          <a:xfrm>
            <a:off x="1713497" y="3296375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50" name="Google Shape;1750;g35f7654b3a8_0_710" title="ls_def_wri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3497" y="3787411"/>
            <a:ext cx="6640326" cy="52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8E42EF-8814-B5B0-F0E3-20412D768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0648" y="3836313"/>
            <a:ext cx="6859791" cy="5117623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D9FBF41F-8D29-5FED-CA29-23EF71E25D99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11.0633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13.7831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0.1912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7" name="Google Shape;1757;g35f7654b3a8_0_7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g35f7654b3a8_0_724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g35f7654b3a8_0_72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g35f7654b3a8_0_72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g35f7654b3a8_0_724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2" name="Google Shape;1762;g35f7654b3a8_0_724"/>
          <p:cNvSpPr txBox="1"/>
          <p:nvPr/>
        </p:nvSpPr>
        <p:spPr>
          <a:xfrm>
            <a:off x="1358900" y="1447800"/>
            <a:ext cx="6718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Lasso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64" name="Google Shape;1764;g35f7654b3a8_0_724"/>
          <p:cNvSpPr txBox="1"/>
          <p:nvPr/>
        </p:nvSpPr>
        <p:spPr>
          <a:xfrm>
            <a:off x="2425700" y="2303351"/>
            <a:ext cx="1426210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lang="en-US"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>
              <a:buSzPts val="3500"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{'alpha': 0.1, '</a:t>
            </a:r>
            <a:r>
              <a:rPr lang="en-US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fit_intercept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False, 'selection': 'random', '</a:t>
            </a:r>
            <a:r>
              <a:rPr lang="en-US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tol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0.0005}</a:t>
            </a:r>
            <a:endParaRPr lang="en-US" altLang="ko-KR" sz="35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70C453-FACF-C176-F74A-776B47844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5072" y="3909876"/>
            <a:ext cx="6614434" cy="4934579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FD63017A-3771-4D88-B971-5DA9574DDEBF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10.8728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13.1409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0.2563</a:t>
            </a:r>
          </a:p>
        </p:txBody>
      </p:sp>
      <p:sp>
        <p:nvSpPr>
          <p:cNvPr id="1763" name="Google Shape;1763;g35f7654b3a8_0_724"/>
          <p:cNvSpPr txBox="1"/>
          <p:nvPr/>
        </p:nvSpPr>
        <p:spPr>
          <a:xfrm>
            <a:off x="1713497" y="3502922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Math score</a:t>
            </a:r>
            <a:endParaRPr sz="3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D977F7-F47C-2DA7-956C-FD574B57D9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400" y="4057022"/>
            <a:ext cx="6190058" cy="4934579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3" name="Google Shape;1773;g35f7654b3a8_0_7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g35f7654b3a8_0_739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g35f7654b3a8_0_739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g35f7654b3a8_0_739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g35f7654b3a8_0_739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8" name="Google Shape;1778;g35f7654b3a8_0_739"/>
          <p:cNvSpPr txBox="1"/>
          <p:nvPr/>
        </p:nvSpPr>
        <p:spPr>
          <a:xfrm>
            <a:off x="1358900" y="1447800"/>
            <a:ext cx="6718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Lasso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9" name="Google Shape;1779;g35f7654b3a8_0_739"/>
          <p:cNvSpPr txBox="1"/>
          <p:nvPr/>
        </p:nvSpPr>
        <p:spPr>
          <a:xfrm>
            <a:off x="1713497" y="3455626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Read score</a:t>
            </a:r>
            <a:endParaRPr sz="3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0" name="Google Shape;1780;g35f7654b3a8_0_739"/>
          <p:cNvSpPr txBox="1"/>
          <p:nvPr/>
        </p:nvSpPr>
        <p:spPr>
          <a:xfrm>
            <a:off x="2425699" y="2256055"/>
            <a:ext cx="14692797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lang="en-US"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>
              <a:buSzPts val="3500"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{'alpha': 0.1, '</a:t>
            </a:r>
            <a:r>
              <a:rPr lang="en-US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fit_intercept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False, 'selection': 'cyclic', '</a:t>
            </a:r>
            <a:r>
              <a:rPr lang="en-US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tol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0.005}</a:t>
            </a:r>
            <a:endParaRPr lang="en-US" altLang="ko-KR" sz="35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2" name="Google Shape;1782;g35f7654b3a8_0_739" title="ls_opt_rea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6213" y="3909876"/>
            <a:ext cx="6486308" cy="51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64ADC3-FD0E-5E2B-604B-D6D70401A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7995" y="3909876"/>
            <a:ext cx="6751169" cy="5036588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2F9F2771-1EE0-9C21-6687-B9D20A60D01F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10.2907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12.7098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0.2321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9" name="Google Shape;1789;g35f7654b3a8_0_7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g35f7654b3a8_0_754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g35f7654b3a8_0_75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g35f7654b3a8_0_75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3" name="Google Shape;1793;g35f7654b3a8_0_754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4" name="Google Shape;1794;g35f7654b3a8_0_754"/>
          <p:cNvSpPr txBox="1"/>
          <p:nvPr/>
        </p:nvSpPr>
        <p:spPr>
          <a:xfrm>
            <a:off x="1358900" y="1447800"/>
            <a:ext cx="6718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Lasso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95" name="Google Shape;1795;g35f7654b3a8_0_754"/>
          <p:cNvSpPr txBox="1"/>
          <p:nvPr/>
        </p:nvSpPr>
        <p:spPr>
          <a:xfrm>
            <a:off x="1713497" y="3424095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6" name="Google Shape;1796;g35f7654b3a8_0_754"/>
          <p:cNvSpPr txBox="1"/>
          <p:nvPr/>
        </p:nvSpPr>
        <p:spPr>
          <a:xfrm>
            <a:off x="2425700" y="2224524"/>
            <a:ext cx="1447165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lang="en-US"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>
              <a:buSzPts val="3500"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{'alpha': 0.01, '</a:t>
            </a:r>
            <a:r>
              <a:rPr lang="en-US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fit_intercept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False, 'selection': 'random', '</a:t>
            </a:r>
            <a:r>
              <a:rPr lang="en-US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tol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0.01}</a:t>
            </a:r>
            <a:endParaRPr lang="en-US" altLang="ko-KR" sz="35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98" name="Google Shape;1798;g35f7654b3a8_0_754" title="ls_opt_wri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3741" y="3873277"/>
            <a:ext cx="6611726" cy="527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3FA745-DE20-4068-165E-075AE8858F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1931" y="3978195"/>
            <a:ext cx="6766566" cy="5048074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DCE162EF-93AA-7E54-0522-C2CA076E9FDD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10.1109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12.4112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0.3442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5" name="Google Shape;1805;g35f7654b3a8_0_7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g35f7654b3a8_0_796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g35f7654b3a8_0_796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g35f7654b3a8_0_796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9" name="Google Shape;1809;g35f7654b3a8_0_796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0" name="Google Shape;1810;g35f7654b3a8_0_796"/>
          <p:cNvSpPr txBox="1"/>
          <p:nvPr/>
        </p:nvSpPr>
        <p:spPr>
          <a:xfrm>
            <a:off x="1713497" y="2628900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hyperparameter를 사용하여 분석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1" name="Google Shape;1811;g35f7654b3a8_0_796"/>
          <p:cNvSpPr txBox="1"/>
          <p:nvPr/>
        </p:nvSpPr>
        <p:spPr>
          <a:xfrm>
            <a:off x="1713497" y="3296375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Math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2" name="Google Shape;1812;g35f7654b3a8_0_796"/>
          <p:cNvSpPr txBox="1"/>
          <p:nvPr/>
        </p:nvSpPr>
        <p:spPr>
          <a:xfrm>
            <a:off x="1358900" y="1447800"/>
            <a:ext cx="125796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 Forest Regressor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13" name="Google Shape;1813;g35f7654b3a8_0_796" title="rf_def_math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0025" y="3963850"/>
            <a:ext cx="6508437" cy="519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3FD765-18B8-6E8F-3802-A71F0D24E0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2538" y="3983732"/>
            <a:ext cx="6686112" cy="4988052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866A4E0C-7FD7-25CA-B164-784B1C49A1D9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12.0545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14.8691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0.0478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0" name="Google Shape;1820;g35f7654b3a8_0_8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g35f7654b3a8_0_81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g35f7654b3a8_0_81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g35f7654b3a8_0_81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4" name="Google Shape;1824;g35f7654b3a8_0_810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5" name="Google Shape;1825;g35f7654b3a8_0_810"/>
          <p:cNvSpPr txBox="1"/>
          <p:nvPr/>
        </p:nvSpPr>
        <p:spPr>
          <a:xfrm>
            <a:off x="1713497" y="2628900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hyperparameter를 사용하여 분석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6" name="Google Shape;1826;g35f7654b3a8_0_810"/>
          <p:cNvSpPr txBox="1"/>
          <p:nvPr/>
        </p:nvSpPr>
        <p:spPr>
          <a:xfrm>
            <a:off x="1713497" y="3296375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Read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7" name="Google Shape;1827;g35f7654b3a8_0_810"/>
          <p:cNvSpPr txBox="1"/>
          <p:nvPr/>
        </p:nvSpPr>
        <p:spPr>
          <a:xfrm>
            <a:off x="1358900" y="1447800"/>
            <a:ext cx="125796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 Forest Regressor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28" name="Google Shape;1828;g35f7654b3a8_0_810" title="rf_def_rea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5618" y="4002875"/>
            <a:ext cx="6592791" cy="526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5E5532-9039-BB22-A0B7-7612E7020D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1756" y="4002875"/>
            <a:ext cx="6857246" cy="5115725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940C8798-9512-7212-C581-3E766E800230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11.6716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14.3789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0.0171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63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3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3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3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63"/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본분석 – Logistic Regression</a:t>
            </a: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63"/>
          <p:cNvSpPr/>
          <p:nvPr/>
        </p:nvSpPr>
        <p:spPr>
          <a:xfrm>
            <a:off x="0" y="43954"/>
            <a:ext cx="18288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19" name="Google Shape;319;p63"/>
          <p:cNvSpPr/>
          <p:nvPr/>
        </p:nvSpPr>
        <p:spPr>
          <a:xfrm>
            <a:off x="0" y="43954"/>
            <a:ext cx="18288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20" name="Google Shape;320;p63"/>
          <p:cNvSpPr txBox="1"/>
          <p:nvPr/>
        </p:nvSpPr>
        <p:spPr>
          <a:xfrm>
            <a:off x="2425700" y="2681729"/>
            <a:ext cx="1060450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Default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1" name="Google Shape;321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7800" y="4125468"/>
            <a:ext cx="4928626" cy="393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70347" y="3924300"/>
            <a:ext cx="5138938" cy="413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452863" y="4125468"/>
            <a:ext cx="4855474" cy="341071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63"/>
          <p:cNvSpPr txBox="1"/>
          <p:nvPr/>
        </p:nvSpPr>
        <p:spPr>
          <a:xfrm>
            <a:off x="4543870" y="8845768"/>
            <a:ext cx="1170578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0.8611, Accuracy : 0.8611, F1 score : 0.8603</a:t>
            </a:r>
            <a:endParaRPr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5" name="Google Shape;1835;g35f7654b3a8_0_8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g35f7654b3a8_0_824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g35f7654b3a8_0_82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g35f7654b3a8_0_82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g35f7654b3a8_0_824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0" name="Google Shape;1840;g35f7654b3a8_0_824"/>
          <p:cNvSpPr txBox="1"/>
          <p:nvPr/>
        </p:nvSpPr>
        <p:spPr>
          <a:xfrm>
            <a:off x="1713497" y="2628900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hyperparameter를 사용하여 분석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1" name="Google Shape;1841;g35f7654b3a8_0_824"/>
          <p:cNvSpPr txBox="1"/>
          <p:nvPr/>
        </p:nvSpPr>
        <p:spPr>
          <a:xfrm>
            <a:off x="1713497" y="3296375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2" name="Google Shape;1842;g35f7654b3a8_0_824"/>
          <p:cNvSpPr txBox="1"/>
          <p:nvPr/>
        </p:nvSpPr>
        <p:spPr>
          <a:xfrm>
            <a:off x="1358900" y="1447800"/>
            <a:ext cx="125796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 Forest Regressor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43" name="Google Shape;1843;g35f7654b3a8_0_824" title="rf_def_wri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5300" y="4002875"/>
            <a:ext cx="6434912" cy="51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ABA71D-0468-733D-B39B-5CB82AAE3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7458" y="3991076"/>
            <a:ext cx="6775471" cy="5054717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CF77CFA0-5CD0-D9FD-0739-CBE361A85963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11.3649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14.0139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0.1639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35f7654b3a8_0_8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35f7654b3a8_0_838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g35f7654b3a8_0_83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g35f7654b3a8_0_83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35f7654b3a8_0_838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5" name="Google Shape;1855;g35f7654b3a8_0_838"/>
          <p:cNvSpPr txBox="1"/>
          <p:nvPr/>
        </p:nvSpPr>
        <p:spPr>
          <a:xfrm>
            <a:off x="1713497" y="3801028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Math score</a:t>
            </a:r>
            <a:endParaRPr sz="3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6" name="Google Shape;1856;g35f7654b3a8_0_838"/>
          <p:cNvSpPr txBox="1"/>
          <p:nvPr/>
        </p:nvSpPr>
        <p:spPr>
          <a:xfrm>
            <a:off x="2425700" y="2293443"/>
            <a:ext cx="14433550" cy="16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lang="en-US"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>
              <a:buSzPts val="3500"/>
            </a:pP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{'bootstrap': True, '</a:t>
            </a:r>
            <a:r>
              <a:rPr lang="en-US" alt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max_depth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5, '</a:t>
            </a:r>
            <a:r>
              <a:rPr lang="en-US" alt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max_features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'sqrt', '</a:t>
            </a:r>
            <a:r>
              <a:rPr lang="en-US" alt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min_samples_leaf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2, '</a:t>
            </a:r>
            <a:r>
              <a:rPr lang="en-US" alt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min_samples_split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10, '</a:t>
            </a:r>
            <a:r>
              <a:rPr lang="en-US" alt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n_estimators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300}</a:t>
            </a:r>
            <a:endParaRPr lang="en-US" altLang="ko-KR" sz="32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8" name="Google Shape;1858;g35f7654b3a8_0_838"/>
          <p:cNvSpPr txBox="1"/>
          <p:nvPr/>
        </p:nvSpPr>
        <p:spPr>
          <a:xfrm>
            <a:off x="1358900" y="1447800"/>
            <a:ext cx="125796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 Forest Regressor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59" name="Google Shape;1859;g35f7654b3a8_0_838" title="rf_opt_math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5700" y="4499862"/>
            <a:ext cx="5812862" cy="464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91CCC5-ED73-6DD4-8CEE-0E7DE7703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9343" y="4427634"/>
            <a:ext cx="6225121" cy="4644138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D110977E-9CFC-AFEE-0671-6511F355AE65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11.2514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13.5967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0.2038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6" name="Google Shape;1866;g35f7654b3a8_0_8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g35f7654b3a8_0_853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g35f7654b3a8_0_853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35f7654b3a8_0_853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35f7654b3a8_0_853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1" name="Google Shape;1871;g35f7654b3a8_0_853"/>
          <p:cNvSpPr txBox="1"/>
          <p:nvPr/>
        </p:nvSpPr>
        <p:spPr>
          <a:xfrm>
            <a:off x="1713497" y="3825144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Read score</a:t>
            </a:r>
            <a:endParaRPr sz="3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2" name="Google Shape;1872;g35f7654b3a8_0_853"/>
          <p:cNvSpPr txBox="1"/>
          <p:nvPr/>
        </p:nvSpPr>
        <p:spPr>
          <a:xfrm>
            <a:off x="2425700" y="2293442"/>
            <a:ext cx="14306550" cy="16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lang="en-US"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>
              <a:buSzPts val="3500"/>
            </a:pP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{'bootstrap': True, '</a:t>
            </a:r>
            <a:r>
              <a:rPr lang="en-US" alt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max_depth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None, '</a:t>
            </a:r>
            <a:r>
              <a:rPr lang="en-US" alt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max_features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'sqrt', '</a:t>
            </a:r>
            <a:r>
              <a:rPr lang="en-US" alt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min_samples_leaf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5, '</a:t>
            </a:r>
            <a:r>
              <a:rPr lang="en-US" alt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min_samples_split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2, '</a:t>
            </a:r>
            <a:r>
              <a:rPr lang="en-US" alt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n_estimators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300}</a:t>
            </a:r>
            <a:endParaRPr lang="en-US" altLang="ko-KR" sz="32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4" name="Google Shape;1874;g35f7654b3a8_0_853"/>
          <p:cNvSpPr txBox="1"/>
          <p:nvPr/>
        </p:nvSpPr>
        <p:spPr>
          <a:xfrm>
            <a:off x="1358900" y="1447800"/>
            <a:ext cx="125796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 Forest Regressor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75" name="Google Shape;1875;g35f7654b3a8_0_853" title="rf_opt_rea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2862" y="4571480"/>
            <a:ext cx="5882055" cy="469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AD2B75B-5AFA-1B34-C972-89DD3A43A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7446" y="4379400"/>
            <a:ext cx="6063272" cy="4523394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41E2E453-1D8D-C842-E4F8-10FB0A327DCB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10.5243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13.0839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0.1862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35f7654b3a8_0_8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g35f7654b3a8_0_868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g35f7654b3a8_0_86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g35f7654b3a8_0_86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g35f7654b3a8_0_868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7" name="Google Shape;1887;g35f7654b3a8_0_868"/>
          <p:cNvSpPr txBox="1"/>
          <p:nvPr/>
        </p:nvSpPr>
        <p:spPr>
          <a:xfrm>
            <a:off x="1358900" y="1447800"/>
            <a:ext cx="125796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 Forest Regressor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88" name="Google Shape;1888;g35f7654b3a8_0_868"/>
          <p:cNvSpPr txBox="1"/>
          <p:nvPr/>
        </p:nvSpPr>
        <p:spPr>
          <a:xfrm>
            <a:off x="1713497" y="3777850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 score</a:t>
            </a:r>
            <a:endParaRPr sz="3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9" name="Google Shape;1889;g35f7654b3a8_0_868"/>
          <p:cNvSpPr txBox="1"/>
          <p:nvPr/>
        </p:nvSpPr>
        <p:spPr>
          <a:xfrm>
            <a:off x="2425699" y="2292350"/>
            <a:ext cx="14692797" cy="16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lang="en-US"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>
              <a:buSzPts val="3500"/>
            </a:pP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{'bootstrap': True, '</a:t>
            </a:r>
            <a:r>
              <a:rPr lang="en-US" alt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max_depth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None, '</a:t>
            </a:r>
            <a:r>
              <a:rPr lang="en-US" alt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max_features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'sqrt', '</a:t>
            </a:r>
            <a:r>
              <a:rPr lang="en-US" alt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min_samples_leaf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5, '</a:t>
            </a:r>
            <a:r>
              <a:rPr lang="en-US" alt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min_samples_split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2, '</a:t>
            </a:r>
            <a:r>
              <a:rPr lang="en-US" alt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n_estimators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300}</a:t>
            </a:r>
            <a:endParaRPr lang="en-US" altLang="ko-KR" sz="32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91" name="Google Shape;1891;g35f7654b3a8_0_868" title="rf_opt_wri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9800" y="4484350"/>
            <a:ext cx="5991507" cy="478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45F0B8-E2E0-F57D-428E-AF371DC2A1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2785" y="4343697"/>
            <a:ext cx="6025887" cy="4495503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CBF43151-DA5C-3F20-528D-32D9D4B50EB9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10.4908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12.9382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0.2873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8" name="Google Shape;1898;g35f7654b3a8_0_9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g35f7654b3a8_0_907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g35f7654b3a8_0_907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g35f7654b3a8_0_907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g35f7654b3a8_0_907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3" name="Google Shape;1903;g35f7654b3a8_0_907"/>
          <p:cNvSpPr txBox="1"/>
          <p:nvPr/>
        </p:nvSpPr>
        <p:spPr>
          <a:xfrm>
            <a:off x="1713497" y="2628900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hyperparameter를 사용하여 분석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4" name="Google Shape;1904;g35f7654b3a8_0_907"/>
          <p:cNvSpPr txBox="1"/>
          <p:nvPr/>
        </p:nvSpPr>
        <p:spPr>
          <a:xfrm>
            <a:off x="1713497" y="3296375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Math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5" name="Google Shape;1905;g35f7654b3a8_0_907"/>
          <p:cNvSpPr txBox="1"/>
          <p:nvPr/>
        </p:nvSpPr>
        <p:spPr>
          <a:xfrm>
            <a:off x="1358900" y="1447800"/>
            <a:ext cx="125796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XGBoost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06" name="Google Shape;1906;g35f7654b3a8_0_907" title="xg_def_math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4751" y="4002876"/>
            <a:ext cx="6435939" cy="5141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548905-DBBA-046A-508C-B157FD1A21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3734" y="4066376"/>
            <a:ext cx="6804414" cy="5076310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3AB8E333-820C-FF83-268B-2C036B9E3042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12.2970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15.1572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0.0105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3" name="Google Shape;1913;g35f7654b3a8_0_9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g35f7654b3a8_0_921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g35f7654b3a8_0_921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g35f7654b3a8_0_921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g35f7654b3a8_0_921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8" name="Google Shape;1918;g35f7654b3a8_0_921"/>
          <p:cNvSpPr txBox="1"/>
          <p:nvPr/>
        </p:nvSpPr>
        <p:spPr>
          <a:xfrm>
            <a:off x="1713497" y="2628900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hyperparameter를 사용하여 분석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9" name="Google Shape;1919;g35f7654b3a8_0_921"/>
          <p:cNvSpPr txBox="1"/>
          <p:nvPr/>
        </p:nvSpPr>
        <p:spPr>
          <a:xfrm>
            <a:off x="1713497" y="3296375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Read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0" name="Google Shape;1920;g35f7654b3a8_0_921"/>
          <p:cNvSpPr txBox="1"/>
          <p:nvPr/>
        </p:nvSpPr>
        <p:spPr>
          <a:xfrm>
            <a:off x="1358900" y="1447800"/>
            <a:ext cx="125796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XGBoost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21" name="Google Shape;1921;g35f7654b3a8_0_921" title="xg_def_rea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5113" y="4002875"/>
            <a:ext cx="6403117" cy="511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98D412-F2E6-BFEB-9E30-12AAE72F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2944" y="4063387"/>
            <a:ext cx="6776136" cy="5055213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3BAECC28-9396-6925-144D-FAA6D33F8577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11.7987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14.5575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-0.0074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8" name="Google Shape;1928;g35f7654b3a8_0_9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g35f7654b3a8_0_935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g35f7654b3a8_0_935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g35f7654b3a8_0_935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2" name="Google Shape;1932;g35f7654b3a8_0_935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3" name="Google Shape;1933;g35f7654b3a8_0_935"/>
          <p:cNvSpPr txBox="1"/>
          <p:nvPr/>
        </p:nvSpPr>
        <p:spPr>
          <a:xfrm>
            <a:off x="1713497" y="2628900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hyperparameter를 사용하여 분석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4" name="Google Shape;1934;g35f7654b3a8_0_935"/>
          <p:cNvSpPr txBox="1"/>
          <p:nvPr/>
        </p:nvSpPr>
        <p:spPr>
          <a:xfrm>
            <a:off x="1713497" y="3296375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5" name="Google Shape;1935;g35f7654b3a8_0_935"/>
          <p:cNvSpPr txBox="1"/>
          <p:nvPr/>
        </p:nvSpPr>
        <p:spPr>
          <a:xfrm>
            <a:off x="1358900" y="1447800"/>
            <a:ext cx="125796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XGBoost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36" name="Google Shape;1936;g35f7654b3a8_0_935" title="xg_def_wri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1139" y="4002875"/>
            <a:ext cx="6371164" cy="509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B8B0FA-BEC9-1CDE-1868-2A8D57658B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7131" y="4070420"/>
            <a:ext cx="6624762" cy="4942284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D5647397-35C5-5759-57EC-FF2FA78CDC5D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11.5266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14.4123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0.1156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3" name="Google Shape;1943;g35f7654b3a8_0_9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g35f7654b3a8_0_949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g35f7654b3a8_0_949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g35f7654b3a8_0_949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35f7654b3a8_0_949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8" name="Google Shape;1948;g35f7654b3a8_0_949"/>
          <p:cNvSpPr txBox="1"/>
          <p:nvPr/>
        </p:nvSpPr>
        <p:spPr>
          <a:xfrm>
            <a:off x="1713497" y="3729074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Math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9" name="Google Shape;1949;g35f7654b3a8_0_949"/>
          <p:cNvSpPr txBox="1"/>
          <p:nvPr/>
        </p:nvSpPr>
        <p:spPr>
          <a:xfrm>
            <a:off x="2425700" y="2262629"/>
            <a:ext cx="14211300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lang="en-US"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>
              <a:buSzPts val="3500"/>
            </a:pP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{'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colsample_bytree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0.6,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learning_rate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0.01,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max_depth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3,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min_child_weight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5,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n_estimators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500,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reg_alpha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0,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reg_lambda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10, 'subsample': 0.6}</a:t>
            </a:r>
            <a:endParaRPr lang="en-US" altLang="ko-KR" sz="2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1" name="Google Shape;1951;g35f7654b3a8_0_949"/>
          <p:cNvSpPr txBox="1"/>
          <p:nvPr/>
        </p:nvSpPr>
        <p:spPr>
          <a:xfrm>
            <a:off x="1358900" y="1447800"/>
            <a:ext cx="125796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XGBoost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EEBB2F-C108-4679-500E-13B107F43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0968" y="4334642"/>
            <a:ext cx="6080291" cy="4536091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F92B3352-5B80-931A-A6EB-C04BF870A496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11.0933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13.4739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0.2181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6EAC9B-58FE-6CDA-1CA3-EF72A2426C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6832" y="4283174"/>
            <a:ext cx="5744556" cy="4589566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g35f7654b3a8_0_9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g35f7654b3a8_0_964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g35f7654b3a8_0_96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g35f7654b3a8_0_96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3" name="Google Shape;1963;g35f7654b3a8_0_964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4" name="Google Shape;1964;g35f7654b3a8_0_964"/>
          <p:cNvSpPr txBox="1"/>
          <p:nvPr/>
        </p:nvSpPr>
        <p:spPr>
          <a:xfrm>
            <a:off x="1713497" y="3776059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Read score</a:t>
            </a:r>
            <a:endParaRPr sz="3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5" name="Google Shape;1965;g35f7654b3a8_0_964"/>
          <p:cNvSpPr txBox="1"/>
          <p:nvPr/>
        </p:nvSpPr>
        <p:spPr>
          <a:xfrm>
            <a:off x="2425700" y="2298700"/>
            <a:ext cx="14338300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lang="en-US"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>
              <a:buSzPts val="3500"/>
            </a:pP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{'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colsample_bytree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0.6,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learning_rate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0.01,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max_depth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3,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min_child_weight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3,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n_estimators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500,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reg_alpha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0,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reg_lambda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10, 'subsample': 0.6}</a:t>
            </a:r>
            <a:endParaRPr lang="en-US" altLang="ko-KR" sz="2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7" name="Google Shape;1967;g35f7654b3a8_0_964"/>
          <p:cNvSpPr txBox="1"/>
          <p:nvPr/>
        </p:nvSpPr>
        <p:spPr>
          <a:xfrm>
            <a:off x="1358900" y="1447800"/>
            <a:ext cx="125796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XGBoost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2C7EFA-2D54-D4B6-7F0E-85C72EB42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898" y="4361009"/>
            <a:ext cx="6057102" cy="4518791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BC017684-4A30-1606-AD1C-E72D36131B4D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10.4035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12.9270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0.2056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3C0796-6C27-4151-B14B-C86E784CED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6832" y="4330158"/>
            <a:ext cx="5643767" cy="4509041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5" name="Google Shape;1975;g35f7654b3a8_0_9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g35f7654b3a8_0_979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g35f7654b3a8_0_979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g35f7654b3a8_0_979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g35f7654b3a8_0_979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0" name="Google Shape;1980;g35f7654b3a8_0_979"/>
          <p:cNvSpPr txBox="1"/>
          <p:nvPr/>
        </p:nvSpPr>
        <p:spPr>
          <a:xfrm>
            <a:off x="1358900" y="1447800"/>
            <a:ext cx="125796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XGBoost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1" name="Google Shape;1981;g35f7654b3a8_0_979"/>
          <p:cNvSpPr txBox="1"/>
          <p:nvPr/>
        </p:nvSpPr>
        <p:spPr>
          <a:xfrm>
            <a:off x="1713497" y="3740165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2" name="Google Shape;1982;g35f7654b3a8_0_979"/>
          <p:cNvSpPr txBox="1"/>
          <p:nvPr/>
        </p:nvSpPr>
        <p:spPr>
          <a:xfrm>
            <a:off x="2425700" y="2238016"/>
            <a:ext cx="14439900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lang="en-US"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>
              <a:buSzPts val="3500"/>
            </a:pP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{'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colsample_bytree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0.6,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learning_rate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0.01,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max_depth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3,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min_child_weight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3,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n_estimators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500,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reg_alpha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0.1,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reg_lambda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10, 'subsample': 0.6}</a:t>
            </a:r>
            <a:endParaRPr lang="en-US" altLang="ko-KR" sz="2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799317-7268-8EF2-DD9E-88574E7CE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782" y="4323688"/>
            <a:ext cx="5999830" cy="4476064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C54ECFE3-9AC3-C9F3-2A7C-6F16531F130A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10.3893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12.7691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0.3058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828626-5F6C-F776-74FA-CDE98FC56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5700" y="4294265"/>
            <a:ext cx="5735278" cy="458215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64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6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6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4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64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본분석 – Logistic Regression</a:t>
            </a: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64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36" name="Google Shape;336;p64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38" name="Google Shape;338;p64"/>
          <p:cNvSpPr txBox="1"/>
          <p:nvPr/>
        </p:nvSpPr>
        <p:spPr>
          <a:xfrm>
            <a:off x="2425700" y="2681729"/>
            <a:ext cx="1092835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Default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64"/>
          <p:cNvSpPr txBox="1"/>
          <p:nvPr/>
        </p:nvSpPr>
        <p:spPr>
          <a:xfrm>
            <a:off x="1927550" y="4088425"/>
            <a:ext cx="7597450" cy="47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Learning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Curve를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그려서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과대적합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(Overfitting)을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확인</a:t>
            </a: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gap ~ 0 : not overfitting</a:t>
            </a: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340" name="Google Shape;340;p64" title="lr_def_lc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77950" y="4393606"/>
            <a:ext cx="542925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1" name="Google Shape;1991;g35f7654b3a8_0_10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g35f7654b3a8_0_1006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g35f7654b3a8_0_1006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g35f7654b3a8_0_1006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5" name="Google Shape;1995;g35f7654b3a8_0_1006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6" name="Google Shape;1996;g35f7654b3a8_0_1006"/>
          <p:cNvSpPr txBox="1"/>
          <p:nvPr/>
        </p:nvSpPr>
        <p:spPr>
          <a:xfrm>
            <a:off x="1713497" y="2628900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hyperparameter를 사용하여 분석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7" name="Google Shape;1997;g35f7654b3a8_0_1006"/>
          <p:cNvSpPr txBox="1"/>
          <p:nvPr/>
        </p:nvSpPr>
        <p:spPr>
          <a:xfrm>
            <a:off x="1713497" y="3296375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Math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8" name="Google Shape;1998;g35f7654b3a8_0_1006"/>
          <p:cNvSpPr txBox="1"/>
          <p:nvPr/>
        </p:nvSpPr>
        <p:spPr>
          <a:xfrm>
            <a:off x="1358900" y="1447800"/>
            <a:ext cx="125796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LightGBM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Regressor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99" name="Google Shape;1999;g35f7654b3a8_0_1006" title="lg_def_math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3650" y="4002875"/>
            <a:ext cx="6309998" cy="5041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708EDB-ECFC-575F-5DB4-82BFF52AAE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5594" y="4049941"/>
            <a:ext cx="6694441" cy="4994266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3104AD71-CFCF-359E-E59B-D7F49341E279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11.5229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14.0690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0.1475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g35f7654b3a8_0_10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g35f7654b3a8_0_102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g35f7654b3a8_0_102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g35f7654b3a8_0_102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Google Shape;2010;g35f7654b3a8_0_1020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1" name="Google Shape;2011;g35f7654b3a8_0_1020"/>
          <p:cNvSpPr txBox="1"/>
          <p:nvPr/>
        </p:nvSpPr>
        <p:spPr>
          <a:xfrm>
            <a:off x="1713497" y="2628900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hyperparameter를 사용하여 분석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2" name="Google Shape;2012;g35f7654b3a8_0_1020"/>
          <p:cNvSpPr txBox="1"/>
          <p:nvPr/>
        </p:nvSpPr>
        <p:spPr>
          <a:xfrm>
            <a:off x="1713497" y="3296375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Read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3" name="Google Shape;2013;g35f7654b3a8_0_1020"/>
          <p:cNvSpPr txBox="1"/>
          <p:nvPr/>
        </p:nvSpPr>
        <p:spPr>
          <a:xfrm>
            <a:off x="1358900" y="1447800"/>
            <a:ext cx="125796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LightGBM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Regressor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14" name="Google Shape;2014;g35f7654b3a8_0_1020" title="lg_def_rea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8960" y="4004436"/>
            <a:ext cx="6413224" cy="5123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E2D045-B02F-280E-3978-7555978C0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9173" y="4029023"/>
            <a:ext cx="6549477" cy="4886119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FA88A73C-ADFF-CB0E-AFEB-FFDD4BD0D1BC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11.0890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13.6555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0.1135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" name="Google Shape;2021;g35f7654b3a8_0_10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g35f7654b3a8_0_1034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g35f7654b3a8_0_103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g35f7654b3a8_0_103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g35f7654b3a8_0_1034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6" name="Google Shape;2026;g35f7654b3a8_0_1034"/>
          <p:cNvSpPr txBox="1"/>
          <p:nvPr/>
        </p:nvSpPr>
        <p:spPr>
          <a:xfrm>
            <a:off x="1713497" y="2628900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hyperparameter를 사용하여 분석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7" name="Google Shape;2027;g35f7654b3a8_0_1034"/>
          <p:cNvSpPr txBox="1"/>
          <p:nvPr/>
        </p:nvSpPr>
        <p:spPr>
          <a:xfrm>
            <a:off x="1713497" y="3296375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 score</a:t>
            </a:r>
            <a:endParaRPr sz="3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8" name="Google Shape;2028;g35f7654b3a8_0_1034"/>
          <p:cNvSpPr txBox="1"/>
          <p:nvPr/>
        </p:nvSpPr>
        <p:spPr>
          <a:xfrm>
            <a:off x="1358900" y="1447800"/>
            <a:ext cx="125796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LightGBM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Regressor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29" name="Google Shape;2029;g35f7654b3a8_0_1034" title="lg_def_wri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5113" y="4002876"/>
            <a:ext cx="6399085" cy="511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4D5700-23FE-66B3-2F57-55C26FEB7E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8297" y="4002875"/>
            <a:ext cx="6555373" cy="4890517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3394EB62-D71B-5EAB-AC16-5FE0C71346DB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10.6050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13.1776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0.2607</a:t>
            </a:r>
            <a:endParaRPr lang="ko-KR"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g35f7654b3a8_0_1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g35f7654b3a8_0_1048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g35f7654b3a8_0_104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9" name="Google Shape;2039;g35f7654b3a8_0_104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g35f7654b3a8_0_1048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1" name="Google Shape;2041;g35f7654b3a8_0_1048"/>
          <p:cNvSpPr txBox="1"/>
          <p:nvPr/>
        </p:nvSpPr>
        <p:spPr>
          <a:xfrm>
            <a:off x="1713497" y="3746322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Math score</a:t>
            </a:r>
            <a:endParaRPr sz="3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2" name="Google Shape;2042;g35f7654b3a8_0_1048"/>
          <p:cNvSpPr txBox="1"/>
          <p:nvPr/>
        </p:nvSpPr>
        <p:spPr>
          <a:xfrm>
            <a:off x="2425700" y="2298700"/>
            <a:ext cx="143129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500"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{'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colsample_bytree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1.0,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learning_rate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0.01,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max_depth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3,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min_child_samples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10,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n_estimators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500,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num_leaves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15,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reg_alpha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0,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reg_lambda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10, 'subsample': 0.6}</a:t>
            </a:r>
            <a:endParaRPr lang="en-US" altLang="ko-KR" sz="2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4" name="Google Shape;2044;g35f7654b3a8_0_1048"/>
          <p:cNvSpPr txBox="1"/>
          <p:nvPr/>
        </p:nvSpPr>
        <p:spPr>
          <a:xfrm>
            <a:off x="1358900" y="1447800"/>
            <a:ext cx="125796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LightGBM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Regressor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45" name="Google Shape;2045;g35f7654b3a8_0_1048" title="lg_opt_math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6370" y="4216335"/>
            <a:ext cx="5758559" cy="4559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A5DB5FD-DFA8-C58F-57F4-B49571C75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8660" y="4200568"/>
            <a:ext cx="6120492" cy="4566082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9BF3C81D-3323-8F16-D730-8865EC2D6592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11.2123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13.6662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0.1956</a:t>
            </a:r>
            <a:endParaRPr lang="ko-KR"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Google Shape;2052;g35f7654b3a8_0_10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g35f7654b3a8_0_1063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g35f7654b3a8_0_1063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g35f7654b3a8_0_1063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g35f7654b3a8_0_1063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8" name="Google Shape;2058;g35f7654b3a8_0_1063"/>
          <p:cNvSpPr txBox="1"/>
          <p:nvPr/>
        </p:nvSpPr>
        <p:spPr>
          <a:xfrm>
            <a:off x="2425700" y="2275329"/>
            <a:ext cx="14420850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lang="en-US"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>
              <a:buSzPts val="3500"/>
            </a:pP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{'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colsample_bytree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0.6,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learning_rate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0.01,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max_depth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3,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min_child_samples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20,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n_estimators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500,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num_leaves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15,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reg_alpha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0.1,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reg_lambda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0.1, 'subsample': 0.6}</a:t>
            </a:r>
            <a:endParaRPr lang="en-US" altLang="ko-KR" sz="2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0" name="Google Shape;2060;g35f7654b3a8_0_1063"/>
          <p:cNvSpPr txBox="1"/>
          <p:nvPr/>
        </p:nvSpPr>
        <p:spPr>
          <a:xfrm>
            <a:off x="1358900" y="1447800"/>
            <a:ext cx="125796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LightGBM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Regressor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61" name="Google Shape;2061;g35f7654b3a8_0_1063" title="lg_opt_rea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5700" y="4215380"/>
            <a:ext cx="5715071" cy="4566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910373-4C35-7E67-56F4-9EC33E3E6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7092" y="4186167"/>
            <a:ext cx="6159564" cy="4595232"/>
          </a:xfrm>
          <a:prstGeom prst="rect">
            <a:avLst/>
          </a:prstGeom>
        </p:spPr>
      </p:pic>
      <p:sp>
        <p:nvSpPr>
          <p:cNvPr id="2057" name="Google Shape;2057;g35f7654b3a8_0_1063"/>
          <p:cNvSpPr txBox="1"/>
          <p:nvPr/>
        </p:nvSpPr>
        <p:spPr>
          <a:xfrm>
            <a:off x="1713497" y="3769827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Read score</a:t>
            </a:r>
            <a:endParaRPr sz="3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D3CD70DF-7BDC-D9C1-CCFB-3BFA3253CC2E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10.4114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12.9777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0.1994</a:t>
            </a:r>
            <a:endParaRPr lang="ko-KR"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Google Shape;2068;g35f7654b3a8_0_10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Google Shape;2069;g35f7654b3a8_0_1078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0" name="Google Shape;2070;g35f7654b3a8_0_107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Google Shape;2071;g35f7654b3a8_0_107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g35f7654b3a8_0_1078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3" name="Google Shape;2073;g35f7654b3a8_0_1078"/>
          <p:cNvSpPr txBox="1"/>
          <p:nvPr/>
        </p:nvSpPr>
        <p:spPr>
          <a:xfrm>
            <a:off x="1358900" y="1447800"/>
            <a:ext cx="125796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</a:t>
            </a:r>
            <a:r>
              <a:rPr lang="en-US" sz="35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LightGBM</a:t>
            </a:r>
            <a:r>
              <a:rPr lang="en-US" sz="35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Regressor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74" name="Google Shape;2074;g35f7654b3a8_0_1078"/>
          <p:cNvSpPr txBox="1"/>
          <p:nvPr/>
        </p:nvSpPr>
        <p:spPr>
          <a:xfrm>
            <a:off x="1713497" y="3711791"/>
            <a:ext cx="1540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 score</a:t>
            </a:r>
            <a:endParaRPr sz="3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5" name="Google Shape;2075;g35f7654b3a8_0_1078"/>
          <p:cNvSpPr txBox="1"/>
          <p:nvPr/>
        </p:nvSpPr>
        <p:spPr>
          <a:xfrm>
            <a:off x="2425700" y="2281679"/>
            <a:ext cx="14471650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lang="en-US"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>
              <a:buSzPts val="3500"/>
            </a:pP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{'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colsample_bytree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0.6,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learning_rate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0.01,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max_depth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7,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min_child_samples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20,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n_estimators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500,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num_leaves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15,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reg_alpha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1, '</a:t>
            </a:r>
            <a:r>
              <a:rPr lang="en-US" altLang="ko-KR" sz="28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reg_lambda</a:t>
            </a:r>
            <a:r>
              <a:rPr lang="en-US" altLang="ko-KR" sz="2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10, 'subsample': 0.6}</a:t>
            </a:r>
            <a:endParaRPr lang="en-US" altLang="ko-KR" sz="2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77" name="Google Shape;2077;g35f7654b3a8_0_1078" title="lg_opt_w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9631" y="4197609"/>
            <a:ext cx="5756207" cy="459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9D3BEF7-CC7F-4918-1D40-29B5CB970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1358" y="4220041"/>
            <a:ext cx="6218851" cy="4639461"/>
          </a:xfrm>
          <a:prstGeom prst="rect">
            <a:avLst/>
          </a:prstGeom>
        </p:spPr>
      </p:pic>
      <p:sp>
        <p:nvSpPr>
          <p:cNvPr id="2" name="Google Shape;522;g35ee6dd6e44_0_195">
            <a:extLst>
              <a:ext uri="{FF2B5EF4-FFF2-40B4-BE49-F238E27FC236}">
                <a16:creationId xmlns:a16="http://schemas.microsoft.com/office/drawing/2014/main" id="{70082155-F977-C2F3-53B5-38A45503BCAD}"/>
              </a:ext>
            </a:extLst>
          </p:cNvPr>
          <p:cNvSpPr txBox="1"/>
          <p:nvPr/>
        </p:nvSpPr>
        <p:spPr>
          <a:xfrm>
            <a:off x="2536832" y="9045793"/>
            <a:ext cx="13859306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10.4358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RMSE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12.8573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R2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0.2942</a:t>
            </a:r>
            <a:endParaRPr lang="ko-KR"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3" name="Google Shape;2083;g35f7654b3a8_0_1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4" name="Google Shape;2084;g35f7654b3a8_0_1124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8293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5" name="Google Shape;2085;g35f7654b3a8_0_112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6" name="Google Shape;2086;g35f7654b3a8_0_112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39700" y="235585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35f7654b3a8_0_1124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8" name="Google Shape;2088;g35f7654b3a8_0_1124"/>
          <p:cNvSpPr txBox="1"/>
          <p:nvPr/>
        </p:nvSpPr>
        <p:spPr>
          <a:xfrm>
            <a:off x="1358900" y="1447800"/>
            <a:ext cx="10528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결론 - Math score</a:t>
            </a: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0" name="Google Shape;2090;g35f7654b3a8_0_1124"/>
          <p:cNvSpPr txBox="1"/>
          <p:nvPr/>
        </p:nvSpPr>
        <p:spPr>
          <a:xfrm>
            <a:off x="10618411" y="4097439"/>
            <a:ext cx="5993189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Hyperparmeter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튜닝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후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91" name="Google Shape;2091;g35f7654b3a8_0_1124" title="math_def_df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650" y="4880738"/>
            <a:ext cx="75247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092;g35f7654b3a8_0_1124" title="math_opt_df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48800" y="4880738"/>
            <a:ext cx="75247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103;g35f7654b3a8_0_1105">
            <a:extLst>
              <a:ext uri="{FF2B5EF4-FFF2-40B4-BE49-F238E27FC236}">
                <a16:creationId xmlns:a16="http://schemas.microsoft.com/office/drawing/2014/main" id="{8F2E663A-1F7E-8B2F-8997-421045DD2B2C}"/>
              </a:ext>
            </a:extLst>
          </p:cNvPr>
          <p:cNvSpPr txBox="1"/>
          <p:nvPr/>
        </p:nvSpPr>
        <p:spPr>
          <a:xfrm>
            <a:off x="3188486" y="4097438"/>
            <a:ext cx="5758664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Hyperparmeter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튜닝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전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" name="Google Shape;2097;g35f7654b3a8_0_1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g35f7654b3a8_0_1105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8293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g35f7654b3a8_0_1105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Google Shape;2100;g35f7654b3a8_0_1105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39700" y="235585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g35f7654b3a8_0_1105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2" name="Google Shape;2102;g35f7654b3a8_0_1105"/>
          <p:cNvSpPr txBox="1"/>
          <p:nvPr/>
        </p:nvSpPr>
        <p:spPr>
          <a:xfrm>
            <a:off x="1358900" y="1447800"/>
            <a:ext cx="10528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결론 - </a:t>
            </a:r>
            <a:r>
              <a:rPr lang="en-US" sz="35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Read</a:t>
            </a:r>
            <a:r>
              <a:rPr lang="en-US" sz="3500" b="0" i="0" u="none" strike="noStrike" cap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score</a:t>
            </a: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3" name="Google Shape;2103;g35f7654b3a8_0_1105"/>
          <p:cNvSpPr txBox="1"/>
          <p:nvPr/>
        </p:nvSpPr>
        <p:spPr>
          <a:xfrm>
            <a:off x="3188486" y="4097438"/>
            <a:ext cx="5758664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Hyperparmeter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튜닝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전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05" name="Google Shape;2105;g35f7654b3a8_0_1105" title="read_def_df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7850" y="4880738"/>
            <a:ext cx="75247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g35f7654b3a8_0_1105" title="read_opt_df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5000" y="4880738"/>
            <a:ext cx="75247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90;g35f7654b3a8_0_1124">
            <a:extLst>
              <a:ext uri="{FF2B5EF4-FFF2-40B4-BE49-F238E27FC236}">
                <a16:creationId xmlns:a16="http://schemas.microsoft.com/office/drawing/2014/main" id="{E95DABE4-9A5C-1676-A1BD-FB7C8DDE888A}"/>
              </a:ext>
            </a:extLst>
          </p:cNvPr>
          <p:cNvSpPr txBox="1"/>
          <p:nvPr/>
        </p:nvSpPr>
        <p:spPr>
          <a:xfrm>
            <a:off x="10618411" y="4097439"/>
            <a:ext cx="5993189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Hyperparmeter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튜닝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후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" name="Google Shape;2111;g35f7654b3a8_0_1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Google Shape;2112;g35f7654b3a8_0_115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8293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3" name="Google Shape;2113;g35f7654b3a8_0_115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4" name="Google Shape;2114;g35f7654b3a8_0_115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39700" y="235585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5" name="Google Shape;2115;g35f7654b3a8_0_1150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6" name="Google Shape;2116;g35f7654b3a8_0_1150"/>
          <p:cNvSpPr txBox="1"/>
          <p:nvPr/>
        </p:nvSpPr>
        <p:spPr>
          <a:xfrm>
            <a:off x="1358900" y="1447800"/>
            <a:ext cx="10528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결론 - </a:t>
            </a:r>
            <a:r>
              <a:rPr lang="en-US" sz="35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r>
              <a:rPr lang="en-US" sz="3500" b="0" i="0" u="none" strike="noStrike" cap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score</a:t>
            </a: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19" name="Google Shape;2119;g35f7654b3a8_0_1150" title="writ_def_df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9250" y="4956938"/>
            <a:ext cx="75247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0" name="Google Shape;2120;g35f7654b3a8_0_1150" title="writ_opt_df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96400" y="4956938"/>
            <a:ext cx="75247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90;g35f7654b3a8_0_1124">
            <a:extLst>
              <a:ext uri="{FF2B5EF4-FFF2-40B4-BE49-F238E27FC236}">
                <a16:creationId xmlns:a16="http://schemas.microsoft.com/office/drawing/2014/main" id="{3396CC98-70E9-0EBE-E990-55DCC3FFFE18}"/>
              </a:ext>
            </a:extLst>
          </p:cNvPr>
          <p:cNvSpPr txBox="1"/>
          <p:nvPr/>
        </p:nvSpPr>
        <p:spPr>
          <a:xfrm>
            <a:off x="10618411" y="4097439"/>
            <a:ext cx="5993189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Hyperparmeter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튜닝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후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103;g35f7654b3a8_0_1105">
            <a:extLst>
              <a:ext uri="{FF2B5EF4-FFF2-40B4-BE49-F238E27FC236}">
                <a16:creationId xmlns:a16="http://schemas.microsoft.com/office/drawing/2014/main" id="{FEB7E445-7D35-75F1-74EB-342271018358}"/>
              </a:ext>
            </a:extLst>
          </p:cNvPr>
          <p:cNvSpPr txBox="1"/>
          <p:nvPr/>
        </p:nvSpPr>
        <p:spPr>
          <a:xfrm>
            <a:off x="3188486" y="4097438"/>
            <a:ext cx="5758664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Hyperparmeter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튜닝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전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g35f0ab55303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35f0ab55303_0_33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35f0ab55303_0_33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35f0ab55303_0_33"/>
          <p:cNvSpPr txBox="1"/>
          <p:nvPr/>
        </p:nvSpPr>
        <p:spPr>
          <a:xfrm>
            <a:off x="1628749" y="4785103"/>
            <a:ext cx="150813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결과 분석 및 고찰</a:t>
            </a:r>
          </a:p>
        </p:txBody>
      </p:sp>
    </p:spTree>
    <p:extLst>
      <p:ext uri="{BB962C8B-B14F-4D97-AF65-F5344CB8AC3E}">
        <p14:creationId xmlns:p14="http://schemas.microsoft.com/office/powerpoint/2010/main" val="2644476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65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65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65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65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65"/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본분석 – Logistic Regression</a:t>
            </a: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65"/>
          <p:cNvSpPr/>
          <p:nvPr/>
        </p:nvSpPr>
        <p:spPr>
          <a:xfrm>
            <a:off x="0" y="43954"/>
            <a:ext cx="18288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52" name="Google Shape;352;p65"/>
          <p:cNvSpPr/>
          <p:nvPr/>
        </p:nvSpPr>
        <p:spPr>
          <a:xfrm>
            <a:off x="0" y="43954"/>
            <a:ext cx="18288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53" name="Google Shape;353;p65"/>
          <p:cNvSpPr txBox="1"/>
          <p:nvPr/>
        </p:nvSpPr>
        <p:spPr>
          <a:xfrm>
            <a:off x="2425700" y="2681729"/>
            <a:ext cx="14664739" cy="118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lang="en-US"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>
              <a:buSzPts val="3500"/>
            </a:pPr>
            <a:r>
              <a:rPr lang="en-US" altLang="ko-KR" sz="36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{‘C’: 5, '</a:t>
            </a:r>
            <a:r>
              <a:rPr lang="en-US" altLang="ko-KR" sz="36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max_iter</a:t>
            </a:r>
            <a:r>
              <a:rPr lang="en-US" altLang="ko-KR" sz="36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1, 'penalty': 'l1', 'solver': 'saga'}</a:t>
            </a:r>
            <a:endParaRPr lang="en-US" altLang="ko-KR"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6" name="Google Shape;356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64600" y="3974109"/>
            <a:ext cx="5138938" cy="413309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5"/>
          <p:cNvSpPr txBox="1"/>
          <p:nvPr/>
        </p:nvSpPr>
        <p:spPr>
          <a:xfrm>
            <a:off x="4718050" y="8828529"/>
            <a:ext cx="1174115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0.8611, Accuracy : 0.8611, F1 score : 0.8588</a:t>
            </a:r>
            <a:endParaRPr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7AA5DA-65BE-ACA2-01D0-7B81BEDCB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661" y="4206809"/>
            <a:ext cx="4928626" cy="39319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B3354E-859B-5C07-5A37-C056EA7FCE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56597" y="4128458"/>
            <a:ext cx="4855474" cy="3410719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35f0ab5530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35f0ab55303_0_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35f0ab55303_0_0"/>
          <p:cNvSpPr txBox="1"/>
          <p:nvPr/>
        </p:nvSpPr>
        <p:spPr>
          <a:xfrm>
            <a:off x="-736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3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결과 분석 및 고찰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5" name="Google Shape;565;g35f0ab55303_0_0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후 </a:t>
            </a:r>
            <a:r>
              <a:rPr lang="en-US" altLang="ko-KR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 </a:t>
            </a:r>
            <a:r>
              <a:rPr lang="ko-KR" altLang="en-US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변경</a:t>
            </a:r>
            <a:endParaRPr sz="35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6" name="Google Shape;566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67" name="Google Shape;567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graphicFrame>
        <p:nvGraphicFramePr>
          <p:cNvPr id="2" name="Google Shape;166;p5">
            <a:extLst>
              <a:ext uri="{FF2B5EF4-FFF2-40B4-BE49-F238E27FC236}">
                <a16:creationId xmlns:a16="http://schemas.microsoft.com/office/drawing/2014/main" id="{3C778C69-E902-965F-6C7A-1A9F69EE76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4535719"/>
              </p:ext>
            </p:extLst>
          </p:nvPr>
        </p:nvGraphicFramePr>
        <p:xfrm>
          <a:off x="1849543" y="3935665"/>
          <a:ext cx="10446224" cy="4065335"/>
        </p:xfrm>
        <a:graphic>
          <a:graphicData uri="http://schemas.openxmlformats.org/drawingml/2006/table">
            <a:tbl>
              <a:tblPr>
                <a:noFill/>
                <a:tableStyleId>{B4F82BF7-5CEE-43DE-BEC4-7A1A5F76DD6E}</a:tableStyleId>
              </a:tblPr>
              <a:tblGrid>
                <a:gridCol w="3294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6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74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데이터셋</a:t>
                      </a:r>
                      <a:r>
                        <a:rPr lang="en-US" sz="22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200" b="0" i="0" u="none" strike="noStrike" cap="none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이름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4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 err="1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샘플</a:t>
                      </a:r>
                      <a:r>
                        <a:rPr lang="en-US" sz="2200" b="0" i="0" u="none" strike="noStrike" cap="non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수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Feature 수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4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 err="1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비고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 err="1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건포도</a:t>
                      </a:r>
                      <a:r>
                        <a:rPr lang="en-US" sz="22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(Raisin)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900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7 -&gt; 3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Binary </a:t>
                      </a:r>
                      <a:r>
                        <a:rPr lang="en-US" sz="2200" b="0" i="0" u="none" strike="noStrike" cap="none" dirty="0" err="1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분류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 err="1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광고</a:t>
                      </a:r>
                      <a:r>
                        <a:rPr lang="en-US" sz="22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(Advertising)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300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 err="1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회귀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9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2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성인 인구 소득 </a:t>
                      </a:r>
                      <a:endParaRPr lang="ko-KR" altLang="en-US" sz="1100" u="none" strike="noStrike" cap="none" dirty="0"/>
                    </a:p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2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(Adult Income)</a:t>
                      </a:r>
                      <a:endParaRPr lang="en-US" altLang="ko-KR" sz="2400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2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32,561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14 -&gt; 11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Binary </a:t>
                      </a:r>
                      <a:r>
                        <a:rPr kumimoji="0" lang="en-US" altLang="ko-KR" sz="22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분류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1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2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다이아몬드 </a:t>
                      </a:r>
                      <a:r>
                        <a:rPr lang="en-US" altLang="ko-KR" sz="22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(Diamonds)</a:t>
                      </a:r>
                      <a:endParaRPr lang="en-US" altLang="ko-KR"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53,940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10 -&gt; 23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회귀</a:t>
                      </a:r>
                      <a:endParaRPr kumimoji="0" lang="ko-KR" alt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2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유방암</a:t>
                      </a:r>
                      <a:r>
                        <a:rPr kumimoji="0" lang="en-US" altLang="ko-KR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(Breast Cancer)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569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30 -&gt; 10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Binary </a:t>
                      </a:r>
                      <a:r>
                        <a:rPr kumimoji="0" lang="en-US" altLang="ko-KR" sz="22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분류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22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학생</a:t>
                      </a:r>
                      <a:r>
                        <a:rPr kumimoji="0" lang="en-US" altLang="ko-KR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altLang="ko-KR" sz="22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성적</a:t>
                      </a:r>
                      <a:r>
                        <a:rPr kumimoji="0" lang="en-US" altLang="ko-KR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(Student Score)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1,000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17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회귀</a:t>
                      </a:r>
                      <a:endParaRPr kumimoji="0" lang="ko-KR" alt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Google Shape;167;p5">
            <a:extLst>
              <a:ext uri="{FF2B5EF4-FFF2-40B4-BE49-F238E27FC236}">
                <a16:creationId xmlns:a16="http://schemas.microsoft.com/office/drawing/2014/main" id="{B94D4405-C885-5A34-F1A8-9116EBF9E6ED}"/>
              </a:ext>
            </a:extLst>
          </p:cNvPr>
          <p:cNvSpPr txBox="1"/>
          <p:nvPr/>
        </p:nvSpPr>
        <p:spPr>
          <a:xfrm>
            <a:off x="12816467" y="4926265"/>
            <a:ext cx="1981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D94925"/>
                </a:solidFill>
                <a:highlight>
                  <a:srgbClr val="FEEFC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작고</a:t>
            </a:r>
            <a:r>
              <a:rPr lang="en-US" sz="1600" b="0" i="0" u="none" strike="noStrike" cap="none" dirty="0">
                <a:solidFill>
                  <a:srgbClr val="D94925"/>
                </a:solidFill>
                <a:highlight>
                  <a:srgbClr val="FEEFC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feature </a:t>
            </a:r>
            <a:r>
              <a:rPr lang="en-US" sz="1600" b="0" i="0" u="none" strike="noStrike" cap="none" dirty="0" err="1">
                <a:solidFill>
                  <a:srgbClr val="D94925"/>
                </a:solidFill>
                <a:highlight>
                  <a:srgbClr val="FEEFC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적음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Google Shape;168;p5">
            <a:extLst>
              <a:ext uri="{FF2B5EF4-FFF2-40B4-BE49-F238E27FC236}">
                <a16:creationId xmlns:a16="http://schemas.microsoft.com/office/drawing/2014/main" id="{C0E1C39E-04DA-226F-5B01-DCA96CB48C88}"/>
              </a:ext>
            </a:extLst>
          </p:cNvPr>
          <p:cNvSpPr txBox="1"/>
          <p:nvPr/>
        </p:nvSpPr>
        <p:spPr>
          <a:xfrm>
            <a:off x="12816467" y="6120065"/>
            <a:ext cx="1981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D94925"/>
                </a:solidFill>
                <a:highlight>
                  <a:srgbClr val="FEEFC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크고</a:t>
            </a:r>
            <a:r>
              <a:rPr lang="en-US" sz="1600" b="0" i="0" u="none" strike="noStrike" cap="none" dirty="0">
                <a:solidFill>
                  <a:srgbClr val="D94925"/>
                </a:solidFill>
                <a:highlight>
                  <a:srgbClr val="FEEFC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feature </a:t>
            </a:r>
            <a:r>
              <a:rPr lang="en-US" sz="1600" b="0" i="0" u="none" strike="noStrike" cap="none" dirty="0" err="1">
                <a:solidFill>
                  <a:srgbClr val="D94925"/>
                </a:solidFill>
                <a:highlight>
                  <a:srgbClr val="FEEFC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적음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Google Shape;169;p5">
            <a:extLst>
              <a:ext uri="{FF2B5EF4-FFF2-40B4-BE49-F238E27FC236}">
                <a16:creationId xmlns:a16="http://schemas.microsoft.com/office/drawing/2014/main" id="{2663C1E1-7F52-2B36-4E63-572E1E5D3AA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83067" y="6869365"/>
            <a:ext cx="5334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0;p5">
            <a:extLst>
              <a:ext uri="{FF2B5EF4-FFF2-40B4-BE49-F238E27FC236}">
                <a16:creationId xmlns:a16="http://schemas.microsoft.com/office/drawing/2014/main" id="{7D166302-4974-248A-153C-1C811110236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95767" y="4469065"/>
            <a:ext cx="5334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1;p5">
            <a:extLst>
              <a:ext uri="{FF2B5EF4-FFF2-40B4-BE49-F238E27FC236}">
                <a16:creationId xmlns:a16="http://schemas.microsoft.com/office/drawing/2014/main" id="{B52AC9E5-35A9-E499-B624-9544BA9967B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95767" y="5650165"/>
            <a:ext cx="533400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72;p5">
            <a:extLst>
              <a:ext uri="{FF2B5EF4-FFF2-40B4-BE49-F238E27FC236}">
                <a16:creationId xmlns:a16="http://schemas.microsoft.com/office/drawing/2014/main" id="{5E01E59B-EA34-F97A-ED71-D00C3ACFD762}"/>
              </a:ext>
            </a:extLst>
          </p:cNvPr>
          <p:cNvSpPr txBox="1"/>
          <p:nvPr/>
        </p:nvSpPr>
        <p:spPr>
          <a:xfrm>
            <a:off x="12816467" y="7339265"/>
            <a:ext cx="1981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D94925"/>
                </a:solidFill>
                <a:highlight>
                  <a:srgbClr val="FEEFC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작고</a:t>
            </a:r>
            <a:r>
              <a:rPr lang="en-US" sz="1600" b="0" i="0" u="none" strike="noStrike" cap="none" dirty="0">
                <a:solidFill>
                  <a:srgbClr val="D94925"/>
                </a:solidFill>
                <a:highlight>
                  <a:srgbClr val="FEEFC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feature </a:t>
            </a:r>
            <a:r>
              <a:rPr lang="en-US" sz="1600" b="0" i="0" u="none" strike="noStrike" cap="none" dirty="0" err="1">
                <a:solidFill>
                  <a:srgbClr val="D94925"/>
                </a:solidFill>
                <a:highlight>
                  <a:srgbClr val="FEEFC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많음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EF823EF-54CC-7225-EAF8-F971136ECCF5}"/>
              </a:ext>
            </a:extLst>
          </p:cNvPr>
          <p:cNvSpPr/>
          <p:nvPr/>
        </p:nvSpPr>
        <p:spPr>
          <a:xfrm>
            <a:off x="11588931" y="6510862"/>
            <a:ext cx="3814355" cy="272506"/>
          </a:xfrm>
          <a:prstGeom prst="rightArrow">
            <a:avLst>
              <a:gd name="adj1" fmla="val 50000"/>
              <a:gd name="adj2" fmla="val 169571"/>
            </a:avLst>
          </a:prstGeom>
          <a:solidFill>
            <a:srgbClr val="FFD4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68;p5">
            <a:extLst>
              <a:ext uri="{FF2B5EF4-FFF2-40B4-BE49-F238E27FC236}">
                <a16:creationId xmlns:a16="http://schemas.microsoft.com/office/drawing/2014/main" id="{1B4C36E4-132D-DDBC-4077-BD3CC8C38468}"/>
              </a:ext>
            </a:extLst>
          </p:cNvPr>
          <p:cNvSpPr txBox="1"/>
          <p:nvPr/>
        </p:nvSpPr>
        <p:spPr>
          <a:xfrm>
            <a:off x="15403286" y="6509527"/>
            <a:ext cx="2474383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D94925"/>
                </a:solidFill>
                <a:highlight>
                  <a:srgbClr val="FEEFC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크고</a:t>
            </a:r>
            <a:r>
              <a:rPr lang="en-US" sz="2000" b="0" i="0" u="none" strike="noStrike" cap="none" dirty="0">
                <a:solidFill>
                  <a:srgbClr val="D94925"/>
                </a:solidFill>
                <a:highlight>
                  <a:srgbClr val="FEEFC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feature </a:t>
            </a:r>
            <a:r>
              <a:rPr lang="ko-KR" altLang="en-US" sz="2000" dirty="0" err="1">
                <a:solidFill>
                  <a:srgbClr val="D94925"/>
                </a:solidFill>
                <a:highlight>
                  <a:srgbClr val="FEEFC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많</a:t>
            </a:r>
            <a:r>
              <a:rPr lang="en-US" sz="2000" b="0" i="0" u="none" strike="noStrike" cap="none" dirty="0">
                <a:solidFill>
                  <a:srgbClr val="D94925"/>
                </a:solidFill>
                <a:highlight>
                  <a:srgbClr val="FEEFC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음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57500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35f0ab5530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35f0ab55303_0_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35f0ab55303_0_0"/>
          <p:cNvSpPr txBox="1"/>
          <p:nvPr/>
        </p:nvSpPr>
        <p:spPr>
          <a:xfrm>
            <a:off x="-736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3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결과 분석 및 고찰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5" name="Google Shape;565;g35f0ab55303_0_0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Custom Score</a:t>
            </a:r>
            <a:endParaRPr sz="35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6" name="Google Shape;566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67" name="Google Shape;567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" name="Google Shape;571;g35f0ab55303_0_0">
            <a:extLst>
              <a:ext uri="{FF2B5EF4-FFF2-40B4-BE49-F238E27FC236}">
                <a16:creationId xmlns:a16="http://schemas.microsoft.com/office/drawing/2014/main" id="{E91CFB5C-A26B-F4BE-B244-616895B8A426}"/>
              </a:ext>
            </a:extLst>
          </p:cNvPr>
          <p:cNvSpPr txBox="1"/>
          <p:nvPr/>
        </p:nvSpPr>
        <p:spPr>
          <a:xfrm>
            <a:off x="1358900" y="4121453"/>
            <a:ext cx="15779700" cy="67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Classification Score = 0.4 * F1 + 0.4 * AUC + </a:t>
            </a:r>
            <a:r>
              <a:rPr lang="en-US" altLang="ko-KR" sz="35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0.2 * Accuracy</a:t>
            </a: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500" b="1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Google Shape;571;g35f0ab55303_0_0">
            <a:extLst>
              <a:ext uri="{FF2B5EF4-FFF2-40B4-BE49-F238E27FC236}">
                <a16:creationId xmlns:a16="http://schemas.microsoft.com/office/drawing/2014/main" id="{56B47F63-CFC9-9E91-6715-2400A792E2E8}"/>
              </a:ext>
            </a:extLst>
          </p:cNvPr>
          <p:cNvSpPr txBox="1"/>
          <p:nvPr/>
        </p:nvSpPr>
        <p:spPr>
          <a:xfrm>
            <a:off x="1149350" y="5805073"/>
            <a:ext cx="17094198" cy="1136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Regression</a:t>
            </a:r>
            <a:r>
              <a:rPr lang="en-US" altLang="ko-KR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Score = 1 – (</a:t>
            </a:r>
            <a:r>
              <a:rPr lang="en-US" altLang="ko-KR" sz="35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(0.2 * MAE</a:t>
            </a:r>
            <a:r>
              <a:rPr lang="ko-KR" altLang="en-US" sz="35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35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IQR) + (0.2 * RMSE / IQR) </a:t>
            </a:r>
            <a:r>
              <a:rPr lang="en-US" altLang="ko-KR" sz="35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en-US" altLang="ko-KR" sz="3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0.6 * (1 – R2)</a:t>
            </a:r>
            <a:r>
              <a:rPr lang="en-US" altLang="ko-KR" sz="35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500" b="1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Google Shape;571;g35f0ab55303_0_0">
            <a:extLst>
              <a:ext uri="{FF2B5EF4-FFF2-40B4-BE49-F238E27FC236}">
                <a16:creationId xmlns:a16="http://schemas.microsoft.com/office/drawing/2014/main" id="{FC00EAB5-A642-CDA0-3B95-66CB6AAFE37F}"/>
              </a:ext>
            </a:extLst>
          </p:cNvPr>
          <p:cNvSpPr txBox="1"/>
          <p:nvPr/>
        </p:nvSpPr>
        <p:spPr>
          <a:xfrm>
            <a:off x="1358900" y="7083606"/>
            <a:ext cx="15779700" cy="405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IQR : 75% - 25% percentile (</a:t>
            </a:r>
            <a:r>
              <a:rPr lang="en-US" altLang="ko-KR" sz="25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Interqurtile</a:t>
            </a:r>
            <a:r>
              <a:rPr lang="en-US" altLang="ko-KR" sz="2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range)`</a:t>
            </a:r>
          </a:p>
        </p:txBody>
      </p:sp>
    </p:spTree>
    <p:extLst>
      <p:ext uri="{BB962C8B-B14F-4D97-AF65-F5344CB8AC3E}">
        <p14:creationId xmlns:p14="http://schemas.microsoft.com/office/powerpoint/2010/main" val="397720611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35f0ab5530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35f0ab55303_0_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35f0ab55303_0_0"/>
          <p:cNvSpPr txBox="1"/>
          <p:nvPr/>
        </p:nvSpPr>
        <p:spPr>
          <a:xfrm>
            <a:off x="-736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3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결과 분석 및 고찰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5" name="Google Shape;565;g35f0ab55303_0_0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Custom Score - </a:t>
            </a:r>
            <a:r>
              <a:rPr lang="ko-KR" altLang="en-US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건포도</a:t>
            </a:r>
            <a:endParaRPr sz="35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6" name="Google Shape;566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67" name="Google Shape;567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36B2AF-D638-FF07-4FC5-2713D09FB59F}"/>
              </a:ext>
            </a:extLst>
          </p:cNvPr>
          <p:cNvSpPr txBox="1"/>
          <p:nvPr/>
        </p:nvSpPr>
        <p:spPr>
          <a:xfrm>
            <a:off x="4595685" y="2907912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Default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F80DE2-AD8F-0FD8-0201-5919106AF1B0}"/>
              </a:ext>
            </a:extLst>
          </p:cNvPr>
          <p:cNvSpPr txBox="1"/>
          <p:nvPr/>
        </p:nvSpPr>
        <p:spPr>
          <a:xfrm>
            <a:off x="12987201" y="2784490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Optimized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ED30A2-1BC6-138A-46D6-27AFF23FB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900" y="3674738"/>
            <a:ext cx="7995141" cy="53949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4848C9-7C19-8DE4-1FB4-7AADF69CA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8513" y="3674739"/>
            <a:ext cx="7995141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412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35f0ab5530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35f0ab55303_0_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35f0ab55303_0_0"/>
          <p:cNvSpPr txBox="1"/>
          <p:nvPr/>
        </p:nvSpPr>
        <p:spPr>
          <a:xfrm>
            <a:off x="-736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3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결과 분석 및 고찰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5" name="Google Shape;565;g35f0ab55303_0_0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Custom Score – </a:t>
            </a:r>
            <a:r>
              <a:rPr lang="ko-KR" altLang="en-US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성인 인구 소득</a:t>
            </a:r>
            <a:endParaRPr sz="35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6" name="Google Shape;566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67" name="Google Shape;567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36B2AF-D638-FF07-4FC5-2713D09FB59F}"/>
              </a:ext>
            </a:extLst>
          </p:cNvPr>
          <p:cNvSpPr txBox="1"/>
          <p:nvPr/>
        </p:nvSpPr>
        <p:spPr>
          <a:xfrm>
            <a:off x="4605728" y="2907912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Default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F80DE2-AD8F-0FD8-0201-5919106AF1B0}"/>
              </a:ext>
            </a:extLst>
          </p:cNvPr>
          <p:cNvSpPr txBox="1"/>
          <p:nvPr/>
        </p:nvSpPr>
        <p:spPr>
          <a:xfrm>
            <a:off x="12558240" y="2907912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Optimized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F73048-22EE-56E0-EDCF-837E7711B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900" y="3566689"/>
            <a:ext cx="7439891" cy="53949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72EA9F-B334-EBF5-EE71-E75AFB79F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2961" y="3503626"/>
            <a:ext cx="7968197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6610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35f0ab5530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35f0ab55303_0_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35f0ab55303_0_0"/>
          <p:cNvSpPr txBox="1"/>
          <p:nvPr/>
        </p:nvSpPr>
        <p:spPr>
          <a:xfrm>
            <a:off x="-736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3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결과 분석 및 고찰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5" name="Google Shape;565;g35f0ab55303_0_0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Custom Score – </a:t>
            </a:r>
            <a:r>
              <a:rPr lang="ko-KR" altLang="en-US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유방암</a:t>
            </a:r>
            <a:endParaRPr sz="35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6" name="Google Shape;566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67" name="Google Shape;567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36B2AF-D638-FF07-4FC5-2713D09FB59F}"/>
              </a:ext>
            </a:extLst>
          </p:cNvPr>
          <p:cNvSpPr txBox="1"/>
          <p:nvPr/>
        </p:nvSpPr>
        <p:spPr>
          <a:xfrm>
            <a:off x="4605728" y="2907912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Default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F80DE2-AD8F-0FD8-0201-5919106AF1B0}"/>
              </a:ext>
            </a:extLst>
          </p:cNvPr>
          <p:cNvSpPr txBox="1"/>
          <p:nvPr/>
        </p:nvSpPr>
        <p:spPr>
          <a:xfrm>
            <a:off x="12558240" y="2907912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Optimized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8AB47C-71DB-5773-075C-63C737F99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598" y="3749029"/>
            <a:ext cx="7040389" cy="53949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E9A552-55E7-233C-22B2-4F8A6A636C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6015" y="3749029"/>
            <a:ext cx="8088954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978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35f0ab5530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35f0ab55303_0_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35f0ab55303_0_0"/>
          <p:cNvSpPr txBox="1"/>
          <p:nvPr/>
        </p:nvSpPr>
        <p:spPr>
          <a:xfrm>
            <a:off x="-736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3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결과 분석 및 고찰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5" name="Google Shape;565;g35f0ab55303_0_0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Custom Score – </a:t>
            </a:r>
            <a:r>
              <a:rPr lang="ko-KR" altLang="en-US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 비용과 판매량</a:t>
            </a:r>
            <a:endParaRPr sz="35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6" name="Google Shape;566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67" name="Google Shape;567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BD37D5-8E31-9C92-F518-4DD68DD3BEF4}"/>
              </a:ext>
            </a:extLst>
          </p:cNvPr>
          <p:cNvSpPr txBox="1"/>
          <p:nvPr/>
        </p:nvSpPr>
        <p:spPr>
          <a:xfrm>
            <a:off x="4246664" y="2790081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Default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61175D-0AD3-750C-C771-E40D7F14561F}"/>
              </a:ext>
            </a:extLst>
          </p:cNvPr>
          <p:cNvSpPr txBox="1"/>
          <p:nvPr/>
        </p:nvSpPr>
        <p:spPr>
          <a:xfrm>
            <a:off x="12126438" y="2767689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Optimized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CE91D2-7432-6EEA-C0D1-89FC6C05F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900" y="3453373"/>
            <a:ext cx="7162800" cy="53858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14AA99-C885-E97E-61A7-59B74DC96F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3453373"/>
            <a:ext cx="8053408" cy="538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9167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35f0ab5530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35f0ab55303_0_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35f0ab55303_0_0"/>
          <p:cNvSpPr txBox="1"/>
          <p:nvPr/>
        </p:nvSpPr>
        <p:spPr>
          <a:xfrm>
            <a:off x="-736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3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결과 분석 및 고찰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5" name="Google Shape;565;g35f0ab55303_0_0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Custom Score – </a:t>
            </a:r>
            <a:r>
              <a:rPr lang="ko-KR" altLang="en-US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다이아몬드 가격</a:t>
            </a:r>
            <a:endParaRPr sz="35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6" name="Google Shape;566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67" name="Google Shape;567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BD37D5-8E31-9C92-F518-4DD68DD3BEF4}"/>
              </a:ext>
            </a:extLst>
          </p:cNvPr>
          <p:cNvSpPr txBox="1"/>
          <p:nvPr/>
        </p:nvSpPr>
        <p:spPr>
          <a:xfrm>
            <a:off x="4246664" y="2790081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Default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61175D-0AD3-750C-C771-E40D7F14561F}"/>
              </a:ext>
            </a:extLst>
          </p:cNvPr>
          <p:cNvSpPr txBox="1"/>
          <p:nvPr/>
        </p:nvSpPr>
        <p:spPr>
          <a:xfrm>
            <a:off x="12126438" y="2767689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Optimized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4639E0-6F38-B808-4669-CA44F2897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900" y="3674739"/>
            <a:ext cx="7355609" cy="53949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A66EA1-B416-7182-1468-41C838775C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108" y="3674739"/>
            <a:ext cx="8068481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9168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35f0ab5530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35f0ab55303_0_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35f0ab55303_0_0"/>
          <p:cNvSpPr txBox="1"/>
          <p:nvPr/>
        </p:nvSpPr>
        <p:spPr>
          <a:xfrm>
            <a:off x="-736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3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결과 분석 및 고찰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5" name="Google Shape;565;g35f0ab55303_0_0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Custom Score – Student score(math)</a:t>
            </a:r>
            <a:endParaRPr sz="35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6" name="Google Shape;566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67" name="Google Shape;567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A0D0F9B-3A99-D743-F307-65101AD45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3447" y="3629793"/>
            <a:ext cx="7655153" cy="53949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A88F6D-2927-8728-C6FB-035A2F5FA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" y="3629792"/>
            <a:ext cx="7655153" cy="53949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2BD37D5-8E31-9C92-F518-4DD68DD3BEF4}"/>
              </a:ext>
            </a:extLst>
          </p:cNvPr>
          <p:cNvSpPr txBox="1"/>
          <p:nvPr/>
        </p:nvSpPr>
        <p:spPr>
          <a:xfrm>
            <a:off x="4246664" y="2790081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Default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61175D-0AD3-750C-C771-E40D7F14561F}"/>
              </a:ext>
            </a:extLst>
          </p:cNvPr>
          <p:cNvSpPr txBox="1"/>
          <p:nvPr/>
        </p:nvSpPr>
        <p:spPr>
          <a:xfrm>
            <a:off x="12126438" y="2767689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Optimized</a:t>
            </a:r>
          </a:p>
        </p:txBody>
      </p:sp>
    </p:spTree>
    <p:extLst>
      <p:ext uri="{BB962C8B-B14F-4D97-AF65-F5344CB8AC3E}">
        <p14:creationId xmlns:p14="http://schemas.microsoft.com/office/powerpoint/2010/main" val="31040688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35f0ab5530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35f0ab55303_0_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35f0ab55303_0_0"/>
          <p:cNvSpPr txBox="1"/>
          <p:nvPr/>
        </p:nvSpPr>
        <p:spPr>
          <a:xfrm>
            <a:off x="-736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3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결과 분석 및 고찰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5" name="Google Shape;565;g35f0ab55303_0_0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Custom Score – Student score(Read)</a:t>
            </a:r>
            <a:endParaRPr sz="35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6" name="Google Shape;566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67" name="Google Shape;567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BD37D5-8E31-9C92-F518-4DD68DD3BEF4}"/>
              </a:ext>
            </a:extLst>
          </p:cNvPr>
          <p:cNvSpPr txBox="1"/>
          <p:nvPr/>
        </p:nvSpPr>
        <p:spPr>
          <a:xfrm>
            <a:off x="4246664" y="2790081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Default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61175D-0AD3-750C-C771-E40D7F14561F}"/>
              </a:ext>
            </a:extLst>
          </p:cNvPr>
          <p:cNvSpPr txBox="1"/>
          <p:nvPr/>
        </p:nvSpPr>
        <p:spPr>
          <a:xfrm>
            <a:off x="12126438" y="2767689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Optimized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4FDBE0-3BFF-6282-589E-DF83AC6A3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900" y="3642989"/>
            <a:ext cx="7708900" cy="53949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B5DF8E-9665-A1A8-4500-A06F18102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8750" y="3674739"/>
            <a:ext cx="8429854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6972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35f0ab5530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35f0ab55303_0_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35f0ab55303_0_0"/>
          <p:cNvSpPr txBox="1"/>
          <p:nvPr/>
        </p:nvSpPr>
        <p:spPr>
          <a:xfrm>
            <a:off x="-736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3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결과 분석 및 고찰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5" name="Google Shape;565;g35f0ab55303_0_0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Custom Score – Student score(write)</a:t>
            </a:r>
            <a:endParaRPr sz="35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6" name="Google Shape;566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67" name="Google Shape;567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BD37D5-8E31-9C92-F518-4DD68DD3BEF4}"/>
              </a:ext>
            </a:extLst>
          </p:cNvPr>
          <p:cNvSpPr txBox="1"/>
          <p:nvPr/>
        </p:nvSpPr>
        <p:spPr>
          <a:xfrm>
            <a:off x="4246664" y="2790081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Default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61175D-0AD3-750C-C771-E40D7F14561F}"/>
              </a:ext>
            </a:extLst>
          </p:cNvPr>
          <p:cNvSpPr txBox="1"/>
          <p:nvPr/>
        </p:nvSpPr>
        <p:spPr>
          <a:xfrm>
            <a:off x="12364722" y="2831525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Optimized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E4E3084-19F9-8A3B-1194-72E5A3D50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808" y="3518088"/>
            <a:ext cx="8007552" cy="53949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25D6A7D-9125-F9FA-DCBC-0671DA05D2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231" y="3518088"/>
            <a:ext cx="7847963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70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6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6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6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6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66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본분석 – Logistic Regression</a:t>
            </a: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66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71" name="Google Shape;371;p66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73" name="Google Shape;373;p66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Learning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Curve를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그려서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과대적합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(Overfitting)을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확인</a:t>
            </a: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gap ~ 0 : not overfitting</a:t>
            </a: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74" name="Google Shape;374;p66"/>
          <p:cNvSpPr txBox="1"/>
          <p:nvPr/>
        </p:nvSpPr>
        <p:spPr>
          <a:xfrm>
            <a:off x="2479835" y="2614495"/>
            <a:ext cx="15065215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5" name="Google Shape;375;p66" title="lr_opt_lc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77950" y="4393606"/>
            <a:ext cx="542925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35f0ab5530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35f0ab55303_0_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35f0ab55303_0_0"/>
          <p:cNvSpPr txBox="1"/>
          <p:nvPr/>
        </p:nvSpPr>
        <p:spPr>
          <a:xfrm>
            <a:off x="-736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3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결과 분석 및 고찰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6" name="Google Shape;566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67" name="Google Shape;567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71" name="Google Shape;571;g35f0ab55303_0_0"/>
          <p:cNvSpPr txBox="1"/>
          <p:nvPr/>
        </p:nvSpPr>
        <p:spPr>
          <a:xfrm>
            <a:off x="1358900" y="15304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많을수록</a:t>
            </a:r>
            <a:r>
              <a:rPr lang="en-US" altLang="ko-KR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건포도</a:t>
            </a:r>
            <a:r>
              <a:rPr lang="en-US" altLang="ko-KR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유방암</a:t>
            </a:r>
            <a:r>
              <a:rPr lang="en-US" altLang="ko-KR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35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모델에서 전반적인 성능 이득</a:t>
            </a:r>
            <a:endParaRPr lang="en-US" altLang="ko-KR" sz="35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B495D-8EDB-3B62-4FFA-C00503417688}"/>
              </a:ext>
            </a:extLst>
          </p:cNvPr>
          <p:cNvSpPr txBox="1"/>
          <p:nvPr/>
        </p:nvSpPr>
        <p:spPr>
          <a:xfrm>
            <a:off x="3774191" y="2844225"/>
            <a:ext cx="402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ko-KR" altLang="en-US"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하이퍼파라미터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BE6DE1-8139-9162-6A99-EE55AFA0D0B8}"/>
              </a:ext>
            </a:extLst>
          </p:cNvPr>
          <p:cNvSpPr txBox="1"/>
          <p:nvPr/>
        </p:nvSpPr>
        <p:spPr>
          <a:xfrm>
            <a:off x="11002315" y="2857221"/>
            <a:ext cx="402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 </a:t>
            </a:r>
            <a:r>
              <a:rPr lang="ko-KR" altLang="en-US"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하이퍼파라미터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E5318F-A449-915D-B3A7-17CB7A515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077" y="3561740"/>
            <a:ext cx="14529845" cy="6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611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35f0ab5530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35f0ab55303_0_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35f0ab55303_0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35f0ab55303_0_0"/>
          <p:cNvSpPr txBox="1"/>
          <p:nvPr/>
        </p:nvSpPr>
        <p:spPr>
          <a:xfrm>
            <a:off x="-736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3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결과 분석 및 고찰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6" name="Google Shape;566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67" name="Google Shape;567;g35f0ab55303_0_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" name="Google Shape;571;g35f0ab55303_0_0">
            <a:extLst>
              <a:ext uri="{FF2B5EF4-FFF2-40B4-BE49-F238E27FC236}">
                <a16:creationId xmlns:a16="http://schemas.microsoft.com/office/drawing/2014/main" id="{AC3D5ED6-F9AF-2857-573F-B550E0866707}"/>
              </a:ext>
            </a:extLst>
          </p:cNvPr>
          <p:cNvSpPr txBox="1"/>
          <p:nvPr/>
        </p:nvSpPr>
        <p:spPr>
          <a:xfrm>
            <a:off x="1358900" y="1704436"/>
            <a:ext cx="15779700" cy="597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Feature/Data 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수가 많을수록</a:t>
            </a: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</a:t>
            </a: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다이아몬드</a:t>
            </a: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Random Forest, XGB, </a:t>
            </a:r>
            <a:r>
              <a:rPr lang="en-US" altLang="ko-KR" sz="28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LigbtGBM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성능 이득</a:t>
            </a:r>
            <a:endParaRPr lang="en-US" altLang="ko-KR" sz="2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03672-6B3A-13D6-CE5C-ACC7D915F76F}"/>
              </a:ext>
            </a:extLst>
          </p:cNvPr>
          <p:cNvSpPr txBox="1"/>
          <p:nvPr/>
        </p:nvSpPr>
        <p:spPr>
          <a:xfrm>
            <a:off x="3774191" y="2844225"/>
            <a:ext cx="402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ko-KR" altLang="en-US"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하이퍼파라미터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19175-668A-C41E-E323-3D4C6FB7D5D2}"/>
              </a:ext>
            </a:extLst>
          </p:cNvPr>
          <p:cNvSpPr txBox="1"/>
          <p:nvPr/>
        </p:nvSpPr>
        <p:spPr>
          <a:xfrm>
            <a:off x="11018086" y="2857221"/>
            <a:ext cx="402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 </a:t>
            </a:r>
            <a:r>
              <a:rPr lang="ko-KR" altLang="en-US"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하이퍼파라미터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DFE2A4-14B8-C381-0565-4CE28B37A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077" y="3568174"/>
            <a:ext cx="14731209" cy="60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45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 rot="5400000">
            <a:off x="129921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-114300" y="57023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 rot="5400000">
            <a:off x="-12827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1054100" y="4648200"/>
            <a:ext cx="2768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CONTENTS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5740400" y="2616200"/>
            <a:ext cx="7874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0" i="0" u="none" strike="noStrike" cap="none" dirty="0">
                <a:solidFill>
                  <a:srgbClr val="FFD40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01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5740400" y="3810000"/>
            <a:ext cx="347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연구</a:t>
            </a:r>
            <a:r>
              <a:rPr lang="en-US" sz="3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배경</a:t>
            </a:r>
            <a:r>
              <a:rPr lang="en-US" sz="3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목적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9817100" y="2616200"/>
            <a:ext cx="10668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0" i="0" u="none" strike="noStrike" cap="none" dirty="0">
                <a:solidFill>
                  <a:srgbClr val="FFD40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02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9817100" y="3810000"/>
            <a:ext cx="287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전략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3906500" y="2616200"/>
            <a:ext cx="10668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0" i="0" u="none" strike="noStrike" cap="none" dirty="0">
                <a:solidFill>
                  <a:srgbClr val="FFD40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03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13906500" y="3810000"/>
            <a:ext cx="2933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데이터셋</a:t>
            </a:r>
            <a:r>
              <a:rPr lang="en-US" sz="3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소개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5740400" y="6299200"/>
            <a:ext cx="11049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0" i="0" u="none" strike="noStrike" cap="none" dirty="0">
                <a:solidFill>
                  <a:srgbClr val="FFD40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04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5740400" y="7518400"/>
            <a:ext cx="259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모델</a:t>
            </a:r>
            <a:r>
              <a:rPr lang="en-US" sz="3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선정</a:t>
            </a:r>
            <a:r>
              <a:rPr lang="en-US" sz="3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기준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9817100" y="6299200"/>
            <a:ext cx="12065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0" i="0" u="none" strike="noStrike" cap="none" dirty="0">
                <a:solidFill>
                  <a:srgbClr val="FFD40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05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9817100" y="7518400"/>
            <a:ext cx="335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13906500" y="6299200"/>
            <a:ext cx="13081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0" i="0" u="none" strike="noStrike" cap="none" dirty="0">
                <a:solidFill>
                  <a:srgbClr val="FFD40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06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13906500" y="7518400"/>
            <a:ext cx="34861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결론</a:t>
            </a:r>
            <a:r>
              <a:rPr lang="en-US" sz="3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시사점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7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7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7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7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p67"/>
          <p:cNvSpPr txBox="1"/>
          <p:nvPr/>
        </p:nvSpPr>
        <p:spPr>
          <a:xfrm>
            <a:off x="1358900" y="1447800"/>
            <a:ext cx="15779750" cy="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본분석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K-Nearest Neighbors clustering </a:t>
            </a:r>
            <a:endParaRPr sz="3500" b="0" i="0" u="none" strike="noStrike" cap="none" dirty="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67"/>
          <p:cNvSpPr/>
          <p:nvPr/>
        </p:nvSpPr>
        <p:spPr>
          <a:xfrm>
            <a:off x="0" y="43954"/>
            <a:ext cx="18288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87" name="Google Shape;387;p67"/>
          <p:cNvSpPr/>
          <p:nvPr/>
        </p:nvSpPr>
        <p:spPr>
          <a:xfrm>
            <a:off x="0" y="43954"/>
            <a:ext cx="18288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89" name="Google Shape;389;p67"/>
          <p:cNvSpPr txBox="1"/>
          <p:nvPr/>
        </p:nvSpPr>
        <p:spPr>
          <a:xfrm>
            <a:off x="2425700" y="2681729"/>
            <a:ext cx="896620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Default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p67"/>
          <p:cNvSpPr txBox="1"/>
          <p:nvPr/>
        </p:nvSpPr>
        <p:spPr>
          <a:xfrm>
            <a:off x="4543870" y="8845768"/>
            <a:ext cx="1202963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0.8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611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Accuracy : 0.8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611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F1 score : 0.8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634</a:t>
            </a:r>
            <a:endParaRPr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391" name="Google Shape;391;p67" title="knn_def_c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4450" y="4127504"/>
            <a:ext cx="51339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7" title="knn_def_f1ac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97950" y="4241206"/>
            <a:ext cx="50577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7" title="knn_def_roc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7775" y="3784006"/>
            <a:ext cx="5346164" cy="429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8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8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68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본분석 – K-Nearest Neighbors clustering </a:t>
            </a: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68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05" name="Google Shape;405;p68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07" name="Google Shape;407;p68"/>
          <p:cNvSpPr txBox="1"/>
          <p:nvPr/>
        </p:nvSpPr>
        <p:spPr>
          <a:xfrm>
            <a:off x="2425700" y="2681729"/>
            <a:ext cx="951865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Default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68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Learning Curve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0 &lt;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gap 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&lt; 0.5 : little overfitting</a:t>
            </a: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409" name="Google Shape;409;p68" title="knn_def_lc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77950" y="4393606"/>
            <a:ext cx="535305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9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9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9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9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p69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본분석 – K-Nearest Neighbors clustering </a:t>
            </a: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69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21" name="Google Shape;421;p69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22" name="Google Shape;422;p69"/>
          <p:cNvSpPr txBox="1"/>
          <p:nvPr/>
        </p:nvSpPr>
        <p:spPr>
          <a:xfrm>
            <a:off x="4543870" y="8845768"/>
            <a:ext cx="1104538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0.8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500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Accuracy : 0.86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11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F1 score : 0.86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49</a:t>
            </a:r>
            <a:endParaRPr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23" name="Google Shape;423;p69"/>
          <p:cNvSpPr txBox="1"/>
          <p:nvPr/>
        </p:nvSpPr>
        <p:spPr>
          <a:xfrm>
            <a:off x="2425700" y="2681729"/>
            <a:ext cx="14376400" cy="118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분</a:t>
            </a:r>
            <a:r>
              <a:rPr lang="ko-KR" alt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석</a:t>
            </a:r>
            <a:endParaRPr lang="en-US" altLang="ko-KR"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>
              <a:buSzPts val="3500"/>
            </a:pPr>
            <a:r>
              <a:rPr lang="en-US" altLang="ko-KR" sz="36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{metric='</a:t>
            </a:r>
            <a:r>
              <a:rPr lang="en-US" altLang="ko-KR" sz="36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manhattan</a:t>
            </a:r>
            <a:r>
              <a:rPr lang="en-US" altLang="ko-KR" sz="36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', weights='distance', </a:t>
            </a:r>
            <a:r>
              <a:rPr lang="en-US" altLang="ko-KR" sz="36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n_neighbors</a:t>
            </a:r>
            <a:r>
              <a:rPr lang="en-US" altLang="ko-KR" sz="36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= </a:t>
            </a:r>
            <a:r>
              <a:rPr lang="en-US" altLang="ko-KR" sz="3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99</a:t>
            </a:r>
            <a:r>
              <a:rPr lang="en-US" altLang="ko-KR" sz="36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}</a:t>
            </a:r>
            <a:endParaRPr lang="en-US" altLang="ko-KR"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5" name="Google Shape;425;p69" title="knn_opt_c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4450" y="4130625"/>
            <a:ext cx="51339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9" title="knn_opt_f1ac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06650" y="4435425"/>
            <a:ext cx="50577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9" title="knn_opt_roc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6825" y="4059188"/>
            <a:ext cx="535305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7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0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p70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본분석 – K-Nearest Neighbors clustering </a:t>
            </a: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7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39" name="Google Shape;439;p7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41" name="Google Shape;441;p70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Learning Curve</a:t>
            </a: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gap &gt; 0.10 : 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o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verfitting</a:t>
            </a: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42" name="Google Shape;442;p70"/>
          <p:cNvSpPr txBox="1"/>
          <p:nvPr/>
        </p:nvSpPr>
        <p:spPr>
          <a:xfrm>
            <a:off x="2425700" y="2681729"/>
            <a:ext cx="1438910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3" name="Google Shape;443;p70" title="knn_opt_lc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77950" y="4393606"/>
            <a:ext cx="535305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71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1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71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1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71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본분석 – K-Nearest Neighbors clustering </a:t>
            </a: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71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55" name="Google Shape;455;p71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57" name="Google Shape;457;p71"/>
          <p:cNvSpPr txBox="1"/>
          <p:nvPr/>
        </p:nvSpPr>
        <p:spPr>
          <a:xfrm>
            <a:off x="1927550" y="3594100"/>
            <a:ext cx="15611150" cy="2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n_neighbors가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커질수록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모델이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단순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overfitting보다는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underfitting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위험성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증가</a:t>
            </a:r>
            <a:endParaRPr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KNN은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train score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계산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시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자기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자신을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계산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-&gt; train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score가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부풀려져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과적합처럼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보일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수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있음</a:t>
            </a:r>
            <a:endParaRPr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Cross-validation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score로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자기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자신을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제외하고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판단</a:t>
            </a:r>
            <a:endParaRPr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58" name="Google Shape;458;p71"/>
          <p:cNvSpPr txBox="1"/>
          <p:nvPr/>
        </p:nvSpPr>
        <p:spPr>
          <a:xfrm>
            <a:off x="2425700" y="2681729"/>
            <a:ext cx="1471290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9" name="Google Shape;459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400" y="5937700"/>
            <a:ext cx="9997200" cy="38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2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2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2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2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72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70" name="Google Shape;470;p72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72" name="Google Shape;472;p72"/>
          <p:cNvSpPr txBox="1"/>
          <p:nvPr/>
        </p:nvSpPr>
        <p:spPr>
          <a:xfrm>
            <a:off x="2425700" y="2681729"/>
            <a:ext cx="922570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Default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p72"/>
          <p:cNvSpPr txBox="1"/>
          <p:nvPr/>
        </p:nvSpPr>
        <p:spPr>
          <a:xfrm>
            <a:off x="4543870" y="8845768"/>
            <a:ext cx="1090568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0.8222, Accuracy : 0.8222, F1 score : 0.8222</a:t>
            </a:r>
            <a:endParaRPr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475" name="Google Shape;475;p72" title="dt_def_c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4450" y="4393606"/>
            <a:ext cx="51339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2" title="dt_def_f1ac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342875" y="4450931"/>
            <a:ext cx="50577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72" title="dt_def_roc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57350" y="4127506"/>
            <a:ext cx="5346164" cy="42997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B1FE6C6A-1B58-0680-5CB4-E76428E07511}"/>
              </a:ext>
            </a:extLst>
          </p:cNvPr>
          <p:cNvSpPr txBox="1"/>
          <p:nvPr/>
        </p:nvSpPr>
        <p:spPr>
          <a:xfrm>
            <a:off x="1358900" y="1447800"/>
            <a:ext cx="1018309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>
              <a:lnSpc>
                <a:spcPct val="99600"/>
              </a:lnSpc>
              <a:defRPr/>
            </a:pP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kumimoji="0" lang="ko-KR" altLang="en-US" sz="3500" b="0" i="0" u="none" strike="noStrike" kern="1200" cap="none" spc="0" normalizeH="0" baseline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kumimoji="0" lang="ko-KR" alt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 Classifier</a:t>
            </a:r>
            <a:endParaRPr kumimoji="0" lang="en-US" altLang="ko-KR" sz="3500" b="0" i="0" u="none" strike="noStrike" kern="1200" cap="none" spc="0" normalizeH="0" baseline="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73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73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73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73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73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89" name="Google Shape;489;p73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91" name="Google Shape;491;p73"/>
          <p:cNvSpPr txBox="1"/>
          <p:nvPr/>
        </p:nvSpPr>
        <p:spPr>
          <a:xfrm>
            <a:off x="2425700" y="2681729"/>
            <a:ext cx="1155700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Default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73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Learning Curve</a:t>
            </a: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gap &gt; 0.20 : severe overfitting</a:t>
            </a: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493" name="Google Shape;493;p73" title="dt_def_lc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77950" y="4393606"/>
            <a:ext cx="5353050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89472815-80B3-FD6C-611D-D7938F036BA7}"/>
              </a:ext>
            </a:extLst>
          </p:cNvPr>
          <p:cNvSpPr txBox="1"/>
          <p:nvPr/>
        </p:nvSpPr>
        <p:spPr>
          <a:xfrm>
            <a:off x="1358900" y="1447800"/>
            <a:ext cx="1018309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>
              <a:lnSpc>
                <a:spcPct val="99600"/>
              </a:lnSpc>
              <a:defRPr/>
            </a:pP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kumimoji="0" lang="ko-KR" altLang="en-US" sz="3500" b="0" i="0" u="none" strike="noStrike" kern="1200" cap="none" spc="0" normalizeH="0" baseline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kumimoji="0" lang="ko-KR" alt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 Classifier</a:t>
            </a:r>
            <a:endParaRPr kumimoji="0" lang="en-US" altLang="ko-KR" sz="3500" b="0" i="0" u="none" strike="noStrike" kern="1200" cap="none" spc="0" normalizeH="0" baseline="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4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4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3" name="Google Shape;503;p74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04" name="Google Shape;504;p74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06" name="Google Shape;506;p74"/>
          <p:cNvSpPr txBox="1"/>
          <p:nvPr/>
        </p:nvSpPr>
        <p:spPr>
          <a:xfrm>
            <a:off x="4543870" y="8845768"/>
            <a:ext cx="1108348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0.8556, Accuracy : 0.8556, F1 score : 0.8571</a:t>
            </a:r>
            <a:endParaRPr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08" name="Google Shape;508;p74"/>
          <p:cNvSpPr txBox="1"/>
          <p:nvPr/>
        </p:nvSpPr>
        <p:spPr>
          <a:xfrm>
            <a:off x="2425700" y="2681729"/>
            <a:ext cx="14712900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분</a:t>
            </a:r>
            <a:r>
              <a:rPr lang="ko-KR" alt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석</a:t>
            </a:r>
            <a:endParaRPr lang="en-US" altLang="ko-KR"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>
              <a:buSzPts val="3500"/>
            </a:pPr>
            <a:r>
              <a:rPr lang="en-US" altLang="ko-KR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{'criterion': 'entropy', '</a:t>
            </a:r>
            <a:r>
              <a:rPr lang="en-US" altLang="ko-KR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max_depth</a:t>
            </a:r>
            <a:r>
              <a:rPr lang="en-US" altLang="ko-KR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5, '</a:t>
            </a:r>
            <a:r>
              <a:rPr lang="en-US" altLang="ko-KR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max_features</a:t>
            </a:r>
            <a:r>
              <a:rPr lang="en-US" altLang="ko-KR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None, '</a:t>
            </a:r>
            <a:r>
              <a:rPr lang="en-US" altLang="ko-KR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min_samples_leaf</a:t>
            </a:r>
            <a:r>
              <a:rPr lang="en-US" altLang="ko-KR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2, '</a:t>
            </a:r>
            <a:r>
              <a:rPr lang="en-US" altLang="ko-KR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min_samples_split</a:t>
            </a:r>
            <a:r>
              <a:rPr lang="en-US" altLang="ko-KR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10}</a:t>
            </a:r>
            <a:endParaRPr lang="en-US" altLang="ko-KR" sz="35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0" name="Google Shape;510;p74" title="dt_opt_c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4450" y="4660306"/>
            <a:ext cx="51339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4" title="dt_opt_f1ac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080825" y="4747831"/>
            <a:ext cx="50577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74" title="dt_opt_roc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96338" y="4433531"/>
            <a:ext cx="5346164" cy="42997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E3FA95D3-5434-0F5F-AFB8-1A7081981FAA}"/>
              </a:ext>
            </a:extLst>
          </p:cNvPr>
          <p:cNvSpPr txBox="1"/>
          <p:nvPr/>
        </p:nvSpPr>
        <p:spPr>
          <a:xfrm>
            <a:off x="1358900" y="1447800"/>
            <a:ext cx="1018309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>
              <a:lnSpc>
                <a:spcPct val="99600"/>
              </a:lnSpc>
              <a:defRPr/>
            </a:pP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kumimoji="0" lang="ko-KR" altLang="en-US" sz="3500" b="0" i="0" u="none" strike="noStrike" kern="1200" cap="none" spc="0" normalizeH="0" baseline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kumimoji="0" lang="ko-KR" alt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 Classifier</a:t>
            </a:r>
            <a:endParaRPr kumimoji="0" lang="en-US" altLang="ko-KR" sz="3500" b="0" i="0" u="none" strike="noStrike" kern="1200" cap="none" spc="0" normalizeH="0" baseline="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5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75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75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5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75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24" name="Google Shape;524;p75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26" name="Google Shape;526;p75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Learning Curve</a:t>
            </a: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gap ~ 0.05 : overfitting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해소됨</a:t>
            </a: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527" name="Google Shape;527;p75" title="dt_opt_lc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77950" y="4393606"/>
            <a:ext cx="5353050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5"/>
          <p:cNvSpPr txBox="1"/>
          <p:nvPr/>
        </p:nvSpPr>
        <p:spPr>
          <a:xfrm>
            <a:off x="2425700" y="2681729"/>
            <a:ext cx="1438275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E35385E1-C5CE-6EDB-5BF7-391FCD2F0EEE}"/>
              </a:ext>
            </a:extLst>
          </p:cNvPr>
          <p:cNvSpPr txBox="1"/>
          <p:nvPr/>
        </p:nvSpPr>
        <p:spPr>
          <a:xfrm>
            <a:off x="1358900" y="1447800"/>
            <a:ext cx="1018309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>
              <a:lnSpc>
                <a:spcPct val="99600"/>
              </a:lnSpc>
              <a:defRPr/>
            </a:pP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kumimoji="0" lang="ko-KR" altLang="en-US" sz="3500" b="0" i="0" u="none" strike="noStrike" kern="1200" cap="none" spc="0" normalizeH="0" baseline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kumimoji="0" lang="ko-KR" alt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 Classifier</a:t>
            </a:r>
            <a:endParaRPr kumimoji="0" lang="en-US" altLang="ko-KR" sz="3500" b="0" i="0" u="none" strike="noStrike" kern="1200" cap="none" spc="0" normalizeH="0" baseline="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76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76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76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6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8" name="Google Shape;538;p76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39" name="Google Shape;539;p76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41" name="Google Shape;541;p76"/>
          <p:cNvSpPr txBox="1"/>
          <p:nvPr/>
        </p:nvSpPr>
        <p:spPr>
          <a:xfrm>
            <a:off x="2425700" y="2681729"/>
            <a:ext cx="1104265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Default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p76"/>
          <p:cNvSpPr txBox="1"/>
          <p:nvPr/>
        </p:nvSpPr>
        <p:spPr>
          <a:xfrm>
            <a:off x="4543870" y="8845768"/>
            <a:ext cx="1121683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0.8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7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22, Accuracy : 0.8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7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22, F1 score : 0.8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729</a:t>
            </a:r>
            <a:endParaRPr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43" name="Google Shape;543;p76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본분석 – Random Forest Classifier</a:t>
            </a: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4" name="Google Shape;544;p76" title="rf_def_c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4450" y="4393606"/>
            <a:ext cx="51339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6" title="rf_def_f1ac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06650" y="4393606"/>
            <a:ext cx="50577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76" title="rf_def_roc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8950" y="4127506"/>
            <a:ext cx="5346164" cy="429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-190500" y="1155700"/>
            <a:ext cx="1333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28900" y="1244600"/>
            <a:ext cx="762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30000" y="6451600"/>
            <a:ext cx="6172200" cy="3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1461836" y="3644900"/>
            <a:ext cx="16405058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최근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머신러닝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(Machine Learning)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기술은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의료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,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금융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,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제조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,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유통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등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다양한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산업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분야에서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기반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의사결정에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핵심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도구로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활용되고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있음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특히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,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분류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(Classification) 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회귀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(Regression)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문제에서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데이터의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특성과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문제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유형에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따라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모델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성능이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달라지는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현상이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빈번하게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나타남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하지만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현실에서는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주어진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문제에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대해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어떤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모델이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최적일지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판단하는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기준이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경험적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추정에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의존하는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경우가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많음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3035299" y="1231900"/>
            <a:ext cx="11052175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연구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배경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목적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991936" y="3251200"/>
            <a:ext cx="194310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연구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배경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1461836" y="5432926"/>
            <a:ext cx="1417320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서로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다른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구조를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가진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공개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데이터셋을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선정하고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,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다양한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머신러닝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모델을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적용하여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성능을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비교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분석함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데이터의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크기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,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변수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,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변수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유형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등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구조적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특성에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따라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어떤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모델이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적합한지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실증적으로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검증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문제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유형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분류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vs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회귀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)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별로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모델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선택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기준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전략을</a:t>
            </a:r>
            <a:r>
              <a:rPr lang="en-US" sz="19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도출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991936" y="5051926"/>
            <a:ext cx="194310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연구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목적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7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7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77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7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6" name="Google Shape;556;p77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본분석 – Random Forest Classifier</a:t>
            </a: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p77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58" name="Google Shape;558;p77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60" name="Google Shape;560;p77"/>
          <p:cNvSpPr txBox="1"/>
          <p:nvPr/>
        </p:nvSpPr>
        <p:spPr>
          <a:xfrm>
            <a:off x="2425700" y="2681729"/>
            <a:ext cx="1018540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Default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1" name="Google Shape;561;p77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Learning Curve</a:t>
            </a: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gap &gt; 0.10 : overfitting</a:t>
            </a: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562" name="Google Shape;562;p77" title="rf_def_lc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77950" y="4393606"/>
            <a:ext cx="535305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78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7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8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p78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73" name="Google Shape;573;p78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74" name="Google Shape;574;p78"/>
          <p:cNvSpPr txBox="1"/>
          <p:nvPr/>
        </p:nvSpPr>
        <p:spPr>
          <a:xfrm>
            <a:off x="4543870" y="8845768"/>
            <a:ext cx="1233443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0.8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889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Accuracy : 0.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8889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F1 score : 0.8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901</a:t>
            </a:r>
            <a:endParaRPr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75" name="Google Shape;575;p78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본분석 – Random Forest Classifier</a:t>
            </a: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p78"/>
          <p:cNvSpPr txBox="1"/>
          <p:nvPr/>
        </p:nvSpPr>
        <p:spPr>
          <a:xfrm>
            <a:off x="2425699" y="2681729"/>
            <a:ext cx="15145375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분</a:t>
            </a:r>
            <a:r>
              <a:rPr lang="ko-KR" alt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석</a:t>
            </a:r>
            <a:endParaRPr lang="en-US" altLang="ko-KR"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>
              <a:buSzPts val="3500"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{'bootstrap': True, '</a:t>
            </a:r>
            <a:r>
              <a:rPr lang="en-US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class_weight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None, '</a:t>
            </a:r>
            <a:r>
              <a:rPr lang="en-US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max_depth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10, '</a:t>
            </a:r>
            <a:r>
              <a:rPr lang="en-US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max_features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'sqrt', '</a:t>
            </a:r>
            <a:r>
              <a:rPr lang="en-US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min_samples_leaf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1, '</a:t>
            </a:r>
            <a:r>
              <a:rPr lang="en-US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min_samples_split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2, '</a:t>
            </a:r>
            <a:r>
              <a:rPr lang="en-US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n_estimators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100}</a:t>
            </a:r>
            <a:endParaRPr lang="en-US" altLang="ko-KR" sz="35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8" name="Google Shape;578;p78" title="rf_opt_c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7788" y="4409763"/>
            <a:ext cx="51339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8" title="rf_opt_f1ac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74588" y="4681225"/>
            <a:ext cx="505777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78" title="rf_opt_roc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7500" y="4357325"/>
            <a:ext cx="535305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79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79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9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79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본분석 – Random Forest Classifier</a:t>
            </a: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79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92" name="Google Shape;592;p79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94" name="Google Shape;594;p79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Learning Curve</a:t>
            </a: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gap 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&gt;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0.1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5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overfitting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다소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해소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되었으나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여전히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높음</a:t>
            </a: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95" name="Google Shape;595;p79"/>
          <p:cNvSpPr txBox="1"/>
          <p:nvPr/>
        </p:nvSpPr>
        <p:spPr>
          <a:xfrm>
            <a:off x="2425700" y="2681729"/>
            <a:ext cx="1412875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6" name="Google Shape;596;p79" title="rf_opt_lc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77950" y="4393606"/>
            <a:ext cx="535305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78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7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8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p78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73" name="Google Shape;573;p78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74" name="Google Shape;574;p78"/>
          <p:cNvSpPr txBox="1"/>
          <p:nvPr/>
        </p:nvSpPr>
        <p:spPr>
          <a:xfrm>
            <a:off x="4543870" y="8845768"/>
            <a:ext cx="1233443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0.8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833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Accuracy : 0.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8833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F1 score : 0.8840</a:t>
            </a:r>
            <a:endParaRPr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75" name="Google Shape;575;p78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본분석 – Random Forest Classifier</a:t>
            </a: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p78"/>
          <p:cNvSpPr txBox="1"/>
          <p:nvPr/>
        </p:nvSpPr>
        <p:spPr>
          <a:xfrm>
            <a:off x="2425699" y="2681729"/>
            <a:ext cx="15145375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Overfitting </a:t>
            </a:r>
            <a:r>
              <a:rPr lang="ko-KR" alt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해소를 위해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alt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를 다소 희생하는 </a:t>
            </a:r>
            <a:r>
              <a:rPr lang="en-US" altLang="ko-KR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</a:t>
            </a:r>
            <a:r>
              <a:rPr lang="ko-KR" alt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를 선정</a:t>
            </a:r>
            <a:endParaRPr lang="en-US" altLang="ko-KR"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>
              <a:buSzPts val="3500"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{'bootstrap': True, '</a:t>
            </a:r>
            <a:r>
              <a:rPr lang="en-US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class_weight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None, '</a:t>
            </a:r>
            <a:r>
              <a:rPr lang="en-US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max_depth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10, '</a:t>
            </a:r>
            <a:r>
              <a:rPr lang="en-US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max_features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'sqrt', '</a:t>
            </a:r>
            <a:r>
              <a:rPr lang="en-US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min_samples_leaf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’: 3, '</a:t>
            </a:r>
            <a:r>
              <a:rPr lang="en-US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min_samples_split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’: 3, '</a:t>
            </a:r>
            <a:r>
              <a:rPr lang="en-US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n_estimators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': 100}</a:t>
            </a:r>
            <a:endParaRPr lang="en-US" altLang="ko-KR" sz="35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032C84-5D0C-745C-2DE7-8EED396C9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341" y="4537095"/>
            <a:ext cx="4928626" cy="39776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CC1312-6297-01B2-53FC-2DC90F2989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9400" y="4537095"/>
            <a:ext cx="5138938" cy="41330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A15C19-A75E-CBBA-45D6-BA8E7AE98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83126" y="4772878"/>
            <a:ext cx="4855474" cy="341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30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79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79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9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79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본분석 – Random Forest Classifier</a:t>
            </a: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79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92" name="Google Shape;592;p79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94" name="Google Shape;594;p79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Learning Curve</a:t>
            </a: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gap 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~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0.0</a:t>
            </a:r>
            <a:r>
              <a:rPr 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6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overfitting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해소</a:t>
            </a:r>
            <a:endParaRPr sz="3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95" name="Google Shape;595;p79"/>
          <p:cNvSpPr txBox="1"/>
          <p:nvPr/>
        </p:nvSpPr>
        <p:spPr>
          <a:xfrm>
            <a:off x="2425700" y="2681729"/>
            <a:ext cx="14128750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최적화된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사용하여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850CC9-17B0-0F47-0DB5-590D26C30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7800" y="4305677"/>
            <a:ext cx="5138938" cy="413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8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8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8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0"/>
          <p:cNvSpPr txBox="1"/>
          <p:nvPr/>
        </p:nvSpPr>
        <p:spPr>
          <a:xfrm>
            <a:off x="-736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결과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및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고찰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6" name="Google Shape;606;p8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607" name="Google Shape;607;p8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graphicFrame>
        <p:nvGraphicFramePr>
          <p:cNvPr id="609" name="Google Shape;609;p80"/>
          <p:cNvGraphicFramePr/>
          <p:nvPr/>
        </p:nvGraphicFramePr>
        <p:xfrm>
          <a:off x="1485900" y="3610428"/>
          <a:ext cx="16383000" cy="2255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Default</a:t>
                      </a:r>
                      <a:endParaRPr sz="2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Logistic Regression</a:t>
                      </a:r>
                      <a:endParaRPr sz="2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KNN</a:t>
                      </a:r>
                      <a:endParaRPr sz="2500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Decision</a:t>
                      </a:r>
                      <a:r>
                        <a:rPr lang="en-US" sz="2500" u="none" strike="noStrike" cap="none"/>
                        <a:t> Tree</a:t>
                      </a:r>
                      <a:endParaRPr sz="2500" u="none" strike="noStrike" cap="none"/>
                    </a:p>
                  </a:txBody>
                  <a:tcPr marL="91425" marR="91425" marT="91425" marB="9142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Random</a:t>
                      </a:r>
                      <a:r>
                        <a:rPr lang="en-US" sz="2500" u="none" strike="noStrike" cap="none"/>
                        <a:t> Forest</a:t>
                      </a:r>
                      <a:endParaRPr sz="2500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AUC</a:t>
                      </a:r>
                      <a:endParaRPr sz="2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0.8611</a:t>
                      </a:r>
                      <a:endParaRPr sz="2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</a:t>
                      </a:r>
                      <a:r>
                        <a:rPr lang="en-US" sz="2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611</a:t>
                      </a:r>
                      <a:endParaRPr sz="2500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0.822</a:t>
                      </a:r>
                      <a:r>
                        <a:rPr lang="en-US" sz="2500" u="none" strike="noStrike" cap="none"/>
                        <a:t>2</a:t>
                      </a:r>
                      <a:endParaRPr sz="2500" u="none" strike="noStrike" cap="none"/>
                    </a:p>
                  </a:txBody>
                  <a:tcPr marL="91425" marR="91425" marT="91425" marB="9142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</a:t>
                      </a:r>
                      <a:r>
                        <a:rPr lang="en-US" sz="2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22</a:t>
                      </a:r>
                      <a:endParaRPr sz="2500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Accuracy</a:t>
                      </a:r>
                      <a:endParaRPr sz="2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0.8611</a:t>
                      </a:r>
                      <a:endParaRPr sz="2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</a:t>
                      </a:r>
                      <a:r>
                        <a:rPr lang="en-US" sz="2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611</a:t>
                      </a:r>
                      <a:endParaRPr sz="2500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0.822</a:t>
                      </a:r>
                      <a:r>
                        <a:rPr lang="en-US" sz="2500" u="none" strike="noStrike" cap="none"/>
                        <a:t>2</a:t>
                      </a:r>
                      <a:endParaRPr sz="2500" u="none" strike="noStrike" cap="none"/>
                    </a:p>
                  </a:txBody>
                  <a:tcPr marL="91425" marR="91425" marT="91425" marB="9142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</a:t>
                      </a:r>
                      <a:r>
                        <a:rPr lang="en-US" sz="2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22</a:t>
                      </a:r>
                      <a:endParaRPr sz="2500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F1</a:t>
                      </a:r>
                      <a:endParaRPr sz="2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0.8603</a:t>
                      </a:r>
                      <a:endParaRPr sz="2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</a:t>
                      </a:r>
                      <a:r>
                        <a:rPr lang="en-US" sz="2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634</a:t>
                      </a:r>
                      <a:endParaRPr sz="2500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0.822</a:t>
                      </a:r>
                      <a:r>
                        <a:rPr lang="en-US" sz="2500" u="none" strike="noStrike" cap="none"/>
                        <a:t>2</a:t>
                      </a:r>
                      <a:endParaRPr sz="2500" u="none" strike="noStrike" cap="none"/>
                    </a:p>
                  </a:txBody>
                  <a:tcPr marL="91425" marR="91425" marT="91425" marB="9142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</a:t>
                      </a:r>
                      <a:r>
                        <a:rPr lang="en-US" sz="2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en-US" sz="2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endParaRPr sz="2500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10" name="Google Shape;610;p80"/>
          <p:cNvGraphicFramePr/>
          <p:nvPr>
            <p:extLst>
              <p:ext uri="{D42A27DB-BD31-4B8C-83A1-F6EECF244321}">
                <p14:modId xmlns:p14="http://schemas.microsoft.com/office/powerpoint/2010/main" val="4195358729"/>
              </p:ext>
            </p:extLst>
          </p:nvPr>
        </p:nvGraphicFramePr>
        <p:xfrm>
          <a:off x="1485900" y="6455450"/>
          <a:ext cx="16383000" cy="2255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Optimi</a:t>
                      </a:r>
                      <a:r>
                        <a:rPr lang="en-US" sz="2500" u="none" strike="noStrike" cap="none"/>
                        <a:t>zed</a:t>
                      </a:r>
                      <a:endParaRPr sz="2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Logistic Regression</a:t>
                      </a:r>
                      <a:endParaRPr sz="2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KNN</a:t>
                      </a:r>
                      <a:endParaRPr sz="25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Decision</a:t>
                      </a:r>
                      <a:r>
                        <a:rPr lang="en-US" sz="2500" u="none" strike="noStrike" cap="none"/>
                        <a:t> Tree</a:t>
                      </a:r>
                      <a:endParaRPr sz="2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Random</a:t>
                      </a:r>
                      <a:r>
                        <a:rPr lang="en-US" sz="2500" u="none" strike="noStrike" cap="none"/>
                        <a:t> Forest</a:t>
                      </a:r>
                      <a:endParaRPr sz="2500" u="none" strike="noStrike" cap="none"/>
                    </a:p>
                  </a:txBody>
                  <a:tcPr marL="91425" marR="91425" marT="91425" marB="91425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AUC</a:t>
                      </a:r>
                      <a:endParaRPr sz="2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0.8611</a:t>
                      </a:r>
                      <a:endParaRPr sz="2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</a:t>
                      </a:r>
                      <a:r>
                        <a:rPr lang="en-US" sz="2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500</a:t>
                      </a:r>
                      <a:endParaRPr sz="25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0.855</a:t>
                      </a:r>
                      <a:r>
                        <a:rPr lang="en-US" sz="2500" u="none" strike="noStrike" cap="none"/>
                        <a:t>6</a:t>
                      </a:r>
                      <a:endParaRPr sz="2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</a:t>
                      </a:r>
                      <a:r>
                        <a:rPr lang="en-US" sz="25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833</a:t>
                      </a:r>
                      <a:endParaRPr sz="2500" u="none" strike="noStrike" cap="none" dirty="0"/>
                    </a:p>
                  </a:txBody>
                  <a:tcPr marL="91425" marR="91425" marT="91425" marB="91425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Accuracy</a:t>
                      </a:r>
                      <a:endParaRPr sz="2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0.8611</a:t>
                      </a:r>
                      <a:endParaRPr sz="2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0.86</a:t>
                      </a:r>
                      <a:r>
                        <a:rPr lang="en-US" sz="2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</a:t>
                      </a:r>
                      <a:endParaRPr sz="25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0.855</a:t>
                      </a:r>
                      <a:r>
                        <a:rPr lang="en-US" sz="2500" u="none" strike="noStrike" cap="none"/>
                        <a:t>6</a:t>
                      </a:r>
                      <a:endParaRPr sz="2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</a:t>
                      </a:r>
                      <a:r>
                        <a:rPr lang="en-US" sz="25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833</a:t>
                      </a:r>
                      <a:endParaRPr sz="2500" u="none" strike="noStrike" cap="none" dirty="0"/>
                    </a:p>
                  </a:txBody>
                  <a:tcPr marL="91425" marR="91425" marT="91425" marB="91425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F1</a:t>
                      </a:r>
                      <a:endParaRPr sz="2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</a:t>
                      </a:r>
                      <a:r>
                        <a:rPr lang="en-US" sz="2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603</a:t>
                      </a:r>
                      <a:endParaRPr sz="2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0.86</a:t>
                      </a:r>
                      <a:r>
                        <a:rPr lang="en-US" sz="2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49</a:t>
                      </a:r>
                      <a:endParaRPr sz="2500" u="none" strike="noStrike" cap="none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0.857</a:t>
                      </a:r>
                      <a:r>
                        <a:rPr lang="en-US" sz="2500" u="none" strike="noStrike" cap="none"/>
                        <a:t>1</a:t>
                      </a:r>
                      <a:endParaRPr sz="2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0.8840</a:t>
                      </a:r>
                      <a:endParaRPr sz="2500" u="none" strike="noStrike" cap="none" dirty="0"/>
                    </a:p>
                  </a:txBody>
                  <a:tcPr marL="91425" marR="91425" marT="91425" marB="91425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11" name="Google Shape;611;p80"/>
          <p:cNvSpPr txBox="1"/>
          <p:nvPr/>
        </p:nvSpPr>
        <p:spPr>
          <a:xfrm>
            <a:off x="1358900" y="26353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085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500"/>
              <a:buFont typeface="Arial"/>
              <a:buAutoNum type="arabicPeriod"/>
            </a:pPr>
            <a:r>
              <a:rPr lang="en-US" sz="3500" b="0" i="0" u="none" strike="noStrike" cap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건포도 분류 데이터</a:t>
            </a: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80"/>
          <p:cNvSpPr txBox="1"/>
          <p:nvPr/>
        </p:nvSpPr>
        <p:spPr>
          <a:xfrm>
            <a:off x="1358900" y="1447800"/>
            <a:ext cx="10528300" cy="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(3) 결론</a:t>
            </a:r>
            <a:endParaRPr sz="3500" b="0" i="0" u="none" strike="noStrike" cap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7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7"/>
          <p:cNvSpPr txBox="1"/>
          <p:nvPr/>
        </p:nvSpPr>
        <p:spPr>
          <a:xfrm>
            <a:off x="2057400" y="4174004"/>
            <a:ext cx="1508125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(</a:t>
            </a:r>
            <a:r>
              <a:rPr lang="en-US" alt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2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) </a:t>
            </a:r>
            <a:r>
              <a:rPr lang="ko-KR" altLang="en-US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성인인구 </a:t>
            </a:r>
            <a:r>
              <a:rPr lang="ko-KR" altLang="en-US" sz="6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특</a:t>
            </a:r>
            <a:r>
              <a:rPr lang="ko-KR" altLang="en-US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성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데이터로 </a:t>
            </a:r>
            <a:r>
              <a:rPr lang="ko-KR" altLang="en-US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소득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판별하기</a:t>
            </a:r>
            <a:b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</a:b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(적은 </a:t>
            </a:r>
            <a:r>
              <a:rPr lang="ko-KR" sz="60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Feature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ko-KR" altLang="en-US" sz="6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많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은 </a:t>
            </a:r>
            <a:r>
              <a:rPr lang="ko-KR" sz="60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Sample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ko-KR" sz="60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Classification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)</a:t>
            </a:r>
            <a:endParaRPr sz="60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0438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7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7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7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 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6" name="Google Shape;196;p7"/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(1)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문제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정의</a:t>
            </a:r>
            <a:r>
              <a:rPr lang="en-US" sz="35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 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7" name="Google Shape;197;p7"/>
          <p:cNvSpPr txBox="1"/>
          <p:nvPr/>
        </p:nvSpPr>
        <p:spPr>
          <a:xfrm>
            <a:off x="1713497" y="2628900"/>
            <a:ext cx="15405100" cy="70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성인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인구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소득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데이터셋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(Adult Census Income Dataset) - </a:t>
            </a:r>
            <a:r>
              <a:rPr lang="en-US" sz="3000" b="0" i="0" u="sng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3000" b="0" i="0" u="sng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3000" b="0" i="0" u="sng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성인인구소득</a:t>
            </a: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한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개인이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연간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5만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달러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이상을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버는지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여부를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예측하는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이진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분류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작업</a:t>
            </a: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Fe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ature : 14</a:t>
            </a:r>
            <a:r>
              <a:rPr lang="ko-KR" alt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Target : income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graphicFrame>
        <p:nvGraphicFramePr>
          <p:cNvPr id="198" name="Google Shape;198;p7"/>
          <p:cNvGraphicFramePr/>
          <p:nvPr/>
        </p:nvGraphicFramePr>
        <p:xfrm>
          <a:off x="8733924" y="3597442"/>
          <a:ext cx="8153400" cy="6215250"/>
        </p:xfrm>
        <a:graphic>
          <a:graphicData uri="http://schemas.openxmlformats.org/drawingml/2006/table">
            <a:tbl>
              <a:tblPr>
                <a:noFill/>
                <a:tableStyleId>{F0846080-7714-4C1D-8897-53A5E57AF455}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age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나이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연속형</a:t>
                      </a: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(Integer)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workclass</a:t>
                      </a:r>
                      <a:endParaRPr sz="24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직업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범주형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fnlwgt</a:t>
                      </a:r>
                      <a:endParaRPr sz="24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최종</a:t>
                      </a: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가중치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연속형</a:t>
                      </a: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(Integer)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education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교육</a:t>
                      </a: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수준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범주형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education.num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교육</a:t>
                      </a: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연수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연속형</a:t>
                      </a: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(Integer)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marital.status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결혼</a:t>
                      </a: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상태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범주형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occupation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직업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범주형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relationship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관계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범주형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race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인종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범주형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sex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성별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범주형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capital.gain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자본</a:t>
                      </a: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이득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연속형</a:t>
                      </a: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(Integer)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capital.loss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자본</a:t>
                      </a: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손실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연속형</a:t>
                      </a: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(Integer)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hours.per.week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주당</a:t>
                      </a: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근무</a:t>
                      </a: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시간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연속형</a:t>
                      </a: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(Integer)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1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native.country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출신</a:t>
                      </a: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국가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범주형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1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income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수입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범주형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675" marR="15675" marT="10450" marB="10450" anchor="b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8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8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8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 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8" name="Google Shape;208;p8"/>
          <p:cNvSpPr txBox="1"/>
          <p:nvPr/>
        </p:nvSpPr>
        <p:spPr>
          <a:xfrm>
            <a:off x="1713497" y="2628900"/>
            <a:ext cx="15405100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데이터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정보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확인</a:t>
            </a: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209" name="Google Shape;20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98761" y="1535641"/>
            <a:ext cx="5562600" cy="784183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8"/>
          <p:cNvSpPr txBox="1"/>
          <p:nvPr/>
        </p:nvSpPr>
        <p:spPr>
          <a:xfrm>
            <a:off x="1358900" y="1447800"/>
            <a:ext cx="93069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(2)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(EDA)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47165F-D346-F1CF-98D2-50DC6AECC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5060" y="6526323"/>
            <a:ext cx="5941557" cy="2851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9D1F34-8E1E-C16F-0AD2-5EB85E0BDF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9627" y="2628900"/>
            <a:ext cx="4164013" cy="674857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9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9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9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9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 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1713497" y="2628900"/>
            <a:ext cx="1540510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범주형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컬럼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분포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확인</a:t>
            </a: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native.country는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United-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States가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대부분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차지</a:t>
            </a: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→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native.country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컬럼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삭제</a:t>
            </a: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해당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컬럼을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제외하면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고루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분포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됨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2" name="Google Shape;22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29800" y="1447800"/>
            <a:ext cx="8140702" cy="836411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9"/>
          <p:cNvSpPr/>
          <p:nvPr/>
        </p:nvSpPr>
        <p:spPr>
          <a:xfrm>
            <a:off x="10591800" y="1758950"/>
            <a:ext cx="685800" cy="636386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24" name="Google Shape;224;p9"/>
          <p:cNvSpPr txBox="1"/>
          <p:nvPr/>
        </p:nvSpPr>
        <p:spPr>
          <a:xfrm>
            <a:off x="1358900" y="1447800"/>
            <a:ext cx="93069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(2)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(EDA)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-1270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-1270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 rotWithShape="1">
          <a:blip r:embed="rId6">
            <a:alphaModFix amt="90000"/>
          </a:blip>
          <a:srcRect/>
          <a:stretch/>
        </p:blipFill>
        <p:spPr>
          <a:xfrm>
            <a:off x="3810000" y="4365625"/>
            <a:ext cx="3454400" cy="20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7">
            <a:alphaModFix amt="90000"/>
          </a:blip>
          <a:srcRect/>
          <a:stretch/>
        </p:blipFill>
        <p:spPr>
          <a:xfrm>
            <a:off x="7670800" y="4365625"/>
            <a:ext cx="3454400" cy="20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8">
            <a:alphaModFix amt="90000"/>
          </a:blip>
          <a:srcRect/>
          <a:stretch/>
        </p:blipFill>
        <p:spPr>
          <a:xfrm>
            <a:off x="11518900" y="4365625"/>
            <a:ext cx="3454400" cy="20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"/>
          <p:cNvSpPr txBox="1"/>
          <p:nvPr/>
        </p:nvSpPr>
        <p:spPr>
          <a:xfrm>
            <a:off x="11696700" y="6594927"/>
            <a:ext cx="311150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이산형</a:t>
            </a:r>
            <a:r>
              <a:rPr lang="en-US" sz="22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변수</a:t>
            </a:r>
            <a:r>
              <a:rPr lang="en-US" sz="22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포함</a:t>
            </a:r>
            <a:r>
              <a:rPr lang="en-US" sz="22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여부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7696200" y="6594927"/>
            <a:ext cx="350520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Feature </a:t>
            </a:r>
            <a:r>
              <a:rPr lang="en-US" sz="2200" b="1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73500" y="6594927"/>
            <a:ext cx="334010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데이터셋</a:t>
            </a:r>
            <a:r>
              <a:rPr lang="en-US" sz="2200" b="1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크기</a:t>
            </a:r>
            <a:endParaRPr lang="en-US" sz="2200" b="1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2209799" y="2730500"/>
            <a:ext cx="13435013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43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공개된</a:t>
            </a:r>
            <a:r>
              <a:rPr lang="en-US" sz="21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1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다양한</a:t>
            </a:r>
            <a:r>
              <a:rPr lang="en-US" sz="21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1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특성의</a:t>
            </a:r>
            <a:r>
              <a:rPr lang="en-US" sz="21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1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데이터셋을</a:t>
            </a:r>
            <a:r>
              <a:rPr lang="en-US" sz="21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1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활용하여</a:t>
            </a:r>
            <a:r>
              <a:rPr lang="en-US" sz="21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 </a:t>
            </a:r>
            <a:r>
              <a:rPr lang="en-US" sz="21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각</a:t>
            </a:r>
            <a:r>
              <a:rPr lang="en-US" sz="21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1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유형에</a:t>
            </a:r>
            <a:r>
              <a:rPr lang="en-US" sz="21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1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맞는</a:t>
            </a:r>
            <a:r>
              <a:rPr lang="en-US" sz="21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1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모델을</a:t>
            </a:r>
            <a:r>
              <a:rPr lang="en-US" sz="21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1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적용하고</a:t>
            </a:r>
            <a:r>
              <a:rPr lang="en-US" sz="21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1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정량적으로</a:t>
            </a:r>
            <a:r>
              <a:rPr lang="en-US" sz="21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1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비교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2209800" y="1435100"/>
            <a:ext cx="4724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전략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7E6CA10-559D-A207-1BB4-E75386EF26FA}"/>
              </a:ext>
            </a:extLst>
          </p:cNvPr>
          <p:cNvCxnSpPr/>
          <p:nvPr/>
        </p:nvCxnSpPr>
        <p:spPr>
          <a:xfrm>
            <a:off x="3810000" y="4229100"/>
            <a:ext cx="3467100" cy="0"/>
          </a:xfrm>
          <a:prstGeom prst="line">
            <a:avLst/>
          </a:prstGeom>
          <a:ln w="57150">
            <a:solidFill>
              <a:srgbClr val="FFD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EA34599-92D9-FC2F-0E60-670F21ED5953}"/>
              </a:ext>
            </a:extLst>
          </p:cNvPr>
          <p:cNvCxnSpPr/>
          <p:nvPr/>
        </p:nvCxnSpPr>
        <p:spPr>
          <a:xfrm>
            <a:off x="7658100" y="4229100"/>
            <a:ext cx="3467100" cy="0"/>
          </a:xfrm>
          <a:prstGeom prst="line">
            <a:avLst/>
          </a:prstGeom>
          <a:ln w="57150">
            <a:solidFill>
              <a:srgbClr val="FFD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3A1AC20-7CFA-5D07-63B0-438988EDEF15}"/>
              </a:ext>
            </a:extLst>
          </p:cNvPr>
          <p:cNvCxnSpPr/>
          <p:nvPr/>
        </p:nvCxnSpPr>
        <p:spPr>
          <a:xfrm>
            <a:off x="11506200" y="4229100"/>
            <a:ext cx="3467100" cy="0"/>
          </a:xfrm>
          <a:prstGeom prst="line">
            <a:avLst/>
          </a:prstGeom>
          <a:ln w="57150">
            <a:solidFill>
              <a:srgbClr val="FFD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C360011-9A5D-C442-D0AE-64ED73380A35}"/>
              </a:ext>
            </a:extLst>
          </p:cNvPr>
          <p:cNvSpPr/>
          <p:nvPr/>
        </p:nvSpPr>
        <p:spPr>
          <a:xfrm>
            <a:off x="3810001" y="7181849"/>
            <a:ext cx="3454399" cy="937987"/>
          </a:xfrm>
          <a:prstGeom prst="round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  <a:cs typeface="Calibri"/>
                <a:sym typeface="Calibri"/>
              </a:rPr>
              <a:t>작음</a:t>
            </a:r>
            <a:r>
              <a:rPr lang="ko-KR" altLang="en-US" sz="2000" b="0" i="0" u="none" strike="noStrike" cap="none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  <a:sym typeface="Arial"/>
              </a:rPr>
              <a:t> </a:t>
            </a:r>
            <a:r>
              <a:rPr lang="en-US" altLang="ko-KR" sz="2000" b="0" i="0" u="none" strike="noStrike" cap="none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  <a:sym typeface="Arial"/>
              </a:rPr>
              <a:t>/ </a:t>
            </a:r>
            <a:r>
              <a:rPr lang="ko-KR" altLang="en-US" sz="2000" b="0" i="0" u="none" strike="noStrike" cap="none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  <a:cs typeface="Calibri"/>
                <a:sym typeface="Calibri"/>
              </a:rPr>
              <a:t>큼</a:t>
            </a:r>
            <a:endParaRPr lang="ko-KR" altLang="en-US" sz="2000" b="0" i="0" u="none" strike="noStrike" cap="none" dirty="0">
              <a:solidFill>
                <a:schemeClr val="bg1">
                  <a:lumMod val="50000"/>
                </a:schemeClr>
              </a:solidFill>
              <a:ea typeface="맑은 고딕" panose="020B0503020000020004" pitchFamily="50" charset="-127"/>
              <a:sym typeface="Arial"/>
            </a:endParaRPr>
          </a:p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(</a:t>
            </a:r>
            <a:r>
              <a:rPr lang="en-US" altLang="ko-KR" sz="2000" dirty="0">
                <a:solidFill>
                  <a:srgbClr val="FF0000"/>
                </a:solidFill>
                <a:ea typeface="맑은 고딕" panose="020B0503020000020004" pitchFamily="50" charset="-127"/>
              </a:rPr>
              <a:t> &lt;=1000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/</a:t>
            </a:r>
            <a:r>
              <a:rPr lang="en-US" altLang="ko-KR" sz="2000" dirty="0">
                <a:solidFill>
                  <a:srgbClr val="FF0000"/>
                </a:solidFill>
                <a:ea typeface="맑은 고딕" panose="020B0503020000020004" pitchFamily="50" charset="-127"/>
              </a:rPr>
              <a:t> &gt;1000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)</a:t>
            </a:r>
            <a:r>
              <a:rPr lang="en-US" altLang="ko-KR" sz="2000" dirty="0">
                <a:solidFill>
                  <a:srgbClr val="FF0000"/>
                </a:solidFill>
                <a:ea typeface="맑은 고딕" panose="020B0503020000020004" pitchFamily="50" charset="-127"/>
              </a:rPr>
              <a:t> </a:t>
            </a:r>
            <a:endParaRPr lang="ko-KR" altLang="en-US" sz="2000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AA4143C-A61F-18F9-BBB2-43ED152FCE1A}"/>
              </a:ext>
            </a:extLst>
          </p:cNvPr>
          <p:cNvSpPr/>
          <p:nvPr/>
        </p:nvSpPr>
        <p:spPr>
          <a:xfrm>
            <a:off x="7696200" y="7181849"/>
            <a:ext cx="3454399" cy="937987"/>
          </a:xfrm>
          <a:prstGeom prst="round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  <a:cs typeface="Calibri"/>
                <a:sym typeface="Calibri"/>
              </a:rPr>
              <a:t>적음 </a:t>
            </a:r>
            <a:r>
              <a:rPr lang="en-US" altLang="ko-KR" sz="2000" b="0" i="0" u="none" strike="noStrike" cap="none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  <a:cs typeface="Calibri"/>
                <a:sym typeface="Calibri"/>
              </a:rPr>
              <a:t>/ </a:t>
            </a:r>
            <a:r>
              <a:rPr lang="ko-KR" altLang="en-US" sz="2000" b="0" i="0" u="none" strike="noStrike" cap="none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  <a:cs typeface="Calibri"/>
                <a:sym typeface="Calibri"/>
              </a:rPr>
              <a:t>많음</a:t>
            </a:r>
            <a:endParaRPr lang="en-US" altLang="ko-KR" sz="2000" b="0" i="0" u="none" strike="noStrike" cap="none" dirty="0">
              <a:solidFill>
                <a:schemeClr val="bg1">
                  <a:lumMod val="50000"/>
                </a:schemeClr>
              </a:solidFill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(</a:t>
            </a:r>
            <a:r>
              <a:rPr lang="en-US" altLang="ko-KR" sz="2000" dirty="0">
                <a:solidFill>
                  <a:srgbClr val="FF0000"/>
                </a:solidFill>
                <a:ea typeface="맑은 고딕" panose="020B0503020000020004" pitchFamily="50" charset="-127"/>
              </a:rPr>
              <a:t>&lt;=15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 / </a:t>
            </a:r>
            <a:r>
              <a:rPr lang="en-US" altLang="ko-KR" sz="2000" dirty="0">
                <a:solidFill>
                  <a:srgbClr val="FF0000"/>
                </a:solidFill>
                <a:ea typeface="맑은 고딕" panose="020B0503020000020004" pitchFamily="50" charset="-127"/>
              </a:rPr>
              <a:t>&gt;15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)</a:t>
            </a:r>
            <a:r>
              <a:rPr lang="en-US" altLang="ko-KR" sz="2000" dirty="0">
                <a:solidFill>
                  <a:srgbClr val="FF0000"/>
                </a:solidFill>
                <a:ea typeface="맑은 고딕" panose="020B0503020000020004" pitchFamily="50" charset="-127"/>
              </a:rPr>
              <a:t> </a:t>
            </a:r>
            <a:endParaRPr lang="ko-KR" altLang="en-US" sz="2000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68120D1-BCD7-57B5-7DF5-3283DEAFCEB7}"/>
              </a:ext>
            </a:extLst>
          </p:cNvPr>
          <p:cNvSpPr/>
          <p:nvPr/>
        </p:nvSpPr>
        <p:spPr>
          <a:xfrm>
            <a:off x="11696700" y="7181849"/>
            <a:ext cx="3454399" cy="937987"/>
          </a:xfrm>
          <a:prstGeom prst="round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  <a:cs typeface="Calibri"/>
                <a:sym typeface="Calibri"/>
              </a:rPr>
              <a:t>데이터 품질 및</a:t>
            </a:r>
          </a:p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 err="1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  <a:cs typeface="Calibri"/>
                <a:sym typeface="Calibri"/>
              </a:rPr>
              <a:t>전처리</a:t>
            </a:r>
            <a:r>
              <a:rPr lang="ko-KR" altLang="en-US" sz="2000" b="0" i="0" u="none" strike="noStrike" cap="none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  <a:cs typeface="Calibri"/>
                <a:sym typeface="Calibri"/>
              </a:rPr>
              <a:t> 복잡도 고려</a:t>
            </a:r>
            <a:endParaRPr lang="ko-KR" altLang="en-US" sz="2000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0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 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4" name="Google Shape;234;p10"/>
          <p:cNvSpPr txBox="1"/>
          <p:nvPr/>
        </p:nvSpPr>
        <p:spPr>
          <a:xfrm>
            <a:off x="1713497" y="2628900"/>
            <a:ext cx="15405100" cy="563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수치형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데이터간의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다중공선성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분석</a:t>
            </a: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- 'age', '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fnlwgt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', '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education.num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’, 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  '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capital.gain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', '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capital.loss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’, 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  '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hours.per.week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'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235" name="Google Shape;235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8477" y="2628900"/>
            <a:ext cx="8646026" cy="728317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0"/>
          <p:cNvSpPr txBox="1"/>
          <p:nvPr/>
        </p:nvSpPr>
        <p:spPr>
          <a:xfrm>
            <a:off x="1358900" y="1447800"/>
            <a:ext cx="93069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(2)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(EDA)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1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1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1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1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 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6" name="Google Shape;246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08649" y="2974390"/>
            <a:ext cx="7498925" cy="44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1"/>
          <p:cNvSpPr txBox="1"/>
          <p:nvPr/>
        </p:nvSpPr>
        <p:spPr>
          <a:xfrm>
            <a:off x="4599218" y="7685529"/>
            <a:ext cx="2719014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age - Target</a:t>
            </a:r>
            <a:endParaRPr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248" name="Google Shape;248;p11"/>
          <p:cNvSpPr txBox="1"/>
          <p:nvPr/>
        </p:nvSpPr>
        <p:spPr>
          <a:xfrm>
            <a:off x="12496800" y="7670140"/>
            <a:ext cx="32896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fnlwgt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- Target</a:t>
            </a:r>
            <a:endParaRPr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249" name="Google Shape;249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06230" y="2974390"/>
            <a:ext cx="7498925" cy="44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1"/>
          <p:cNvSpPr txBox="1"/>
          <p:nvPr/>
        </p:nvSpPr>
        <p:spPr>
          <a:xfrm>
            <a:off x="1358900" y="1447800"/>
            <a:ext cx="93069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(2)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(EDA)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223;p9">
            <a:extLst>
              <a:ext uri="{FF2B5EF4-FFF2-40B4-BE49-F238E27FC236}">
                <a16:creationId xmlns:a16="http://schemas.microsoft.com/office/drawing/2014/main" id="{9C8F8208-4D97-BED4-0D14-138BA701C0D9}"/>
              </a:ext>
            </a:extLst>
          </p:cNvPr>
          <p:cNvSpPr/>
          <p:nvPr/>
        </p:nvSpPr>
        <p:spPr>
          <a:xfrm>
            <a:off x="3851276" y="3276016"/>
            <a:ext cx="2552700" cy="355081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" name="Google Shape;223;p9">
            <a:extLst>
              <a:ext uri="{FF2B5EF4-FFF2-40B4-BE49-F238E27FC236}">
                <a16:creationId xmlns:a16="http://schemas.microsoft.com/office/drawing/2014/main" id="{B039A8BC-C4FE-1D51-40C5-421B9ABF250B}"/>
              </a:ext>
            </a:extLst>
          </p:cNvPr>
          <p:cNvSpPr/>
          <p:nvPr/>
        </p:nvSpPr>
        <p:spPr>
          <a:xfrm>
            <a:off x="10589755" y="3408866"/>
            <a:ext cx="1907045" cy="355081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8AB0C-F0C8-A79E-5E40-011205B97ACC}"/>
              </a:ext>
            </a:extLst>
          </p:cNvPr>
          <p:cNvSpPr txBox="1"/>
          <p:nvPr/>
        </p:nvSpPr>
        <p:spPr>
          <a:xfrm>
            <a:off x="1715114" y="2389615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2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2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2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2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2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pic>
        <p:nvPicPr>
          <p:cNvPr id="260" name="Google Shape;260;p12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2308649" y="2974390"/>
            <a:ext cx="7498924" cy="44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2"/>
          <p:cNvSpPr txBox="1"/>
          <p:nvPr/>
        </p:nvSpPr>
        <p:spPr>
          <a:xfrm>
            <a:off x="3980108" y="7685529"/>
            <a:ext cx="5088252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education.num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- Target</a:t>
            </a:r>
            <a:endParaRPr sz="35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62" name="Google Shape;262;p12"/>
          <p:cNvSpPr txBox="1"/>
          <p:nvPr/>
        </p:nvSpPr>
        <p:spPr>
          <a:xfrm>
            <a:off x="11769035" y="7685529"/>
            <a:ext cx="4373313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capital.gain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- Target</a:t>
            </a:r>
            <a:endParaRPr sz="35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pic>
        <p:nvPicPr>
          <p:cNvPr id="263" name="Google Shape;263;p12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10206230" y="2974390"/>
            <a:ext cx="7498924" cy="44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2"/>
          <p:cNvSpPr txBox="1"/>
          <p:nvPr/>
        </p:nvSpPr>
        <p:spPr>
          <a:xfrm>
            <a:off x="1358900" y="1447800"/>
            <a:ext cx="9306900" cy="62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(2)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(EDA)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2" name="Google Shape;223;p9"/>
          <p:cNvSpPr/>
          <p:nvPr/>
        </p:nvSpPr>
        <p:spPr>
          <a:xfrm>
            <a:off x="6012350" y="3368091"/>
            <a:ext cx="3574102" cy="355081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" name="Google Shape;223;p9"/>
          <p:cNvSpPr/>
          <p:nvPr/>
        </p:nvSpPr>
        <p:spPr>
          <a:xfrm>
            <a:off x="11400081" y="6286917"/>
            <a:ext cx="1225550" cy="116104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65" name="Google Shape;223;p9"/>
          <p:cNvSpPr/>
          <p:nvPr/>
        </p:nvSpPr>
        <p:spPr>
          <a:xfrm>
            <a:off x="16557187" y="6286917"/>
            <a:ext cx="1225550" cy="116104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EAC90-0AAF-BE26-75D5-DDE7CFFF6B34}"/>
              </a:ext>
            </a:extLst>
          </p:cNvPr>
          <p:cNvSpPr txBox="1"/>
          <p:nvPr/>
        </p:nvSpPr>
        <p:spPr>
          <a:xfrm>
            <a:off x="1715114" y="2389615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6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3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3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3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3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 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4" name="Google Shape;274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08649" y="2974390"/>
            <a:ext cx="7498924" cy="44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3"/>
          <p:cNvSpPr txBox="1"/>
          <p:nvPr/>
        </p:nvSpPr>
        <p:spPr>
          <a:xfrm>
            <a:off x="4190144" y="7685529"/>
            <a:ext cx="43236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capital.loss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- Target</a:t>
            </a:r>
            <a:endParaRPr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276" name="Google Shape;276;p13"/>
          <p:cNvSpPr txBox="1"/>
          <p:nvPr/>
        </p:nvSpPr>
        <p:spPr>
          <a:xfrm>
            <a:off x="11620740" y="7685529"/>
            <a:ext cx="52229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hours.per.week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- Target</a:t>
            </a:r>
            <a:endParaRPr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277" name="Google Shape;277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06230" y="2974390"/>
            <a:ext cx="7498924" cy="44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"/>
          <p:cNvSpPr txBox="1"/>
          <p:nvPr/>
        </p:nvSpPr>
        <p:spPr>
          <a:xfrm>
            <a:off x="1358900" y="1447800"/>
            <a:ext cx="93069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(2)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(EDA)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223;p9">
            <a:extLst>
              <a:ext uri="{FF2B5EF4-FFF2-40B4-BE49-F238E27FC236}">
                <a16:creationId xmlns:a16="http://schemas.microsoft.com/office/drawing/2014/main" id="{F0B50E08-5835-2DDD-92EF-8BB091020635}"/>
              </a:ext>
            </a:extLst>
          </p:cNvPr>
          <p:cNvSpPr/>
          <p:nvPr/>
        </p:nvSpPr>
        <p:spPr>
          <a:xfrm>
            <a:off x="5247772" y="6314930"/>
            <a:ext cx="1536486" cy="98647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" name="Google Shape;223;p9">
            <a:extLst>
              <a:ext uri="{FF2B5EF4-FFF2-40B4-BE49-F238E27FC236}">
                <a16:creationId xmlns:a16="http://schemas.microsoft.com/office/drawing/2014/main" id="{8F6063FE-A45E-025F-9275-42AEB399F394}"/>
              </a:ext>
            </a:extLst>
          </p:cNvPr>
          <p:cNvSpPr/>
          <p:nvPr/>
        </p:nvSpPr>
        <p:spPr>
          <a:xfrm>
            <a:off x="13155561" y="3289136"/>
            <a:ext cx="2153265" cy="388167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3B577-3CB9-8F46-64BF-79463BB60447}"/>
              </a:ext>
            </a:extLst>
          </p:cNvPr>
          <p:cNvSpPr txBox="1"/>
          <p:nvPr/>
        </p:nvSpPr>
        <p:spPr>
          <a:xfrm>
            <a:off x="1715114" y="2389615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4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 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1713497" y="2628900"/>
            <a:ext cx="15405100" cy="563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범주형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데이터간의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다중공선성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분석</a:t>
            </a: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- '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workclass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', 'education’, 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  '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marital.status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', 'occupation’, 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  'relationship', 'race', 'sex'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289" name="Google Shape;289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81479" y="2628900"/>
            <a:ext cx="8140022" cy="728317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4"/>
          <p:cNvSpPr txBox="1"/>
          <p:nvPr/>
        </p:nvSpPr>
        <p:spPr>
          <a:xfrm>
            <a:off x="1358900" y="1447800"/>
            <a:ext cx="93069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(2)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(EDA)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5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pic>
        <p:nvPicPr>
          <p:cNvPr id="300" name="Google Shape;300;p15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2308649" y="2974390"/>
            <a:ext cx="7498924" cy="44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5"/>
          <p:cNvSpPr txBox="1"/>
          <p:nvPr/>
        </p:nvSpPr>
        <p:spPr>
          <a:xfrm>
            <a:off x="3929898" y="7685529"/>
            <a:ext cx="4025461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workclass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- Target</a:t>
            </a:r>
            <a:endParaRPr sz="35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302" name="Google Shape;302;p15"/>
          <p:cNvSpPr txBox="1"/>
          <p:nvPr/>
        </p:nvSpPr>
        <p:spPr>
          <a:xfrm>
            <a:off x="12192937" y="7685529"/>
            <a:ext cx="405110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education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- Target</a:t>
            </a:r>
            <a:endParaRPr sz="35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pic>
        <p:nvPicPr>
          <p:cNvPr id="303" name="Google Shape;303;p15"/>
          <p:cNvPicPr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206230" y="2974390"/>
            <a:ext cx="7498924" cy="447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5"/>
          <p:cNvSpPr txBox="1"/>
          <p:nvPr/>
        </p:nvSpPr>
        <p:spPr>
          <a:xfrm>
            <a:off x="1358900" y="1447800"/>
            <a:ext cx="9306900" cy="62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(2)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(EDA)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2" name="Google Shape;223;p9"/>
          <p:cNvSpPr/>
          <p:nvPr/>
        </p:nvSpPr>
        <p:spPr>
          <a:xfrm>
            <a:off x="3318814" y="3294947"/>
            <a:ext cx="1222169" cy="362653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" name="Google Shape;223;p9"/>
          <p:cNvSpPr/>
          <p:nvPr/>
        </p:nvSpPr>
        <p:spPr>
          <a:xfrm>
            <a:off x="16349663" y="5211177"/>
            <a:ext cx="1339830" cy="1972585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D0846-C580-A0EA-22F5-CF75DEEE4F84}"/>
              </a:ext>
            </a:extLst>
          </p:cNvPr>
          <p:cNvSpPr txBox="1"/>
          <p:nvPr/>
        </p:nvSpPr>
        <p:spPr>
          <a:xfrm>
            <a:off x="1715114" y="2389615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6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6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6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 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4" name="Google Shape;314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08649" y="2974390"/>
            <a:ext cx="7498924" cy="44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6"/>
          <p:cNvSpPr txBox="1"/>
          <p:nvPr/>
        </p:nvSpPr>
        <p:spPr>
          <a:xfrm>
            <a:off x="3684705" y="7685529"/>
            <a:ext cx="4746812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marital.status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- Target</a:t>
            </a:r>
            <a:endParaRPr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316" name="Google Shape;316;p16"/>
          <p:cNvSpPr txBox="1"/>
          <p:nvPr/>
        </p:nvSpPr>
        <p:spPr>
          <a:xfrm>
            <a:off x="11639665" y="7685529"/>
            <a:ext cx="43043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occupation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- Target</a:t>
            </a:r>
            <a:endParaRPr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317" name="Google Shape;317;p16"/>
          <p:cNvPicPr preferRelativeResize="0"/>
          <p:nvPr/>
        </p:nvPicPr>
        <p:blipFill rotWithShape="1">
          <a:blip r:embed="rId7"/>
          <a:srcRect/>
          <a:stretch/>
        </p:blipFill>
        <p:spPr>
          <a:xfrm>
            <a:off x="10206230" y="2974390"/>
            <a:ext cx="7498924" cy="447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6"/>
          <p:cNvSpPr txBox="1"/>
          <p:nvPr/>
        </p:nvSpPr>
        <p:spPr>
          <a:xfrm>
            <a:off x="1358900" y="1447800"/>
            <a:ext cx="93069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(2)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(EDA)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223;p9">
            <a:extLst>
              <a:ext uri="{FF2B5EF4-FFF2-40B4-BE49-F238E27FC236}">
                <a16:creationId xmlns:a16="http://schemas.microsoft.com/office/drawing/2014/main" id="{5845683B-1BEC-2FAA-57BC-D8327FDEFB09}"/>
              </a:ext>
            </a:extLst>
          </p:cNvPr>
          <p:cNvSpPr/>
          <p:nvPr/>
        </p:nvSpPr>
        <p:spPr>
          <a:xfrm>
            <a:off x="6710943" y="3283854"/>
            <a:ext cx="1222169" cy="403347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" name="Google Shape;223;p9">
            <a:extLst>
              <a:ext uri="{FF2B5EF4-FFF2-40B4-BE49-F238E27FC236}">
                <a16:creationId xmlns:a16="http://schemas.microsoft.com/office/drawing/2014/main" id="{7A4C532F-E123-9511-DA80-D0C3EC7FA091}"/>
              </a:ext>
            </a:extLst>
          </p:cNvPr>
          <p:cNvSpPr/>
          <p:nvPr/>
        </p:nvSpPr>
        <p:spPr>
          <a:xfrm>
            <a:off x="11144481" y="3283854"/>
            <a:ext cx="990369" cy="403347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" name="Google Shape;223;p9">
            <a:extLst>
              <a:ext uri="{FF2B5EF4-FFF2-40B4-BE49-F238E27FC236}">
                <a16:creationId xmlns:a16="http://schemas.microsoft.com/office/drawing/2014/main" id="{AABB2C34-9A01-3AB5-3488-AD22BA13C114}"/>
              </a:ext>
            </a:extLst>
          </p:cNvPr>
          <p:cNvSpPr/>
          <p:nvPr/>
        </p:nvSpPr>
        <p:spPr>
          <a:xfrm>
            <a:off x="16654396" y="3283854"/>
            <a:ext cx="990369" cy="403347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DDB79-897C-3F69-2C56-9A8A4571E628}"/>
              </a:ext>
            </a:extLst>
          </p:cNvPr>
          <p:cNvSpPr txBox="1"/>
          <p:nvPr/>
        </p:nvSpPr>
        <p:spPr>
          <a:xfrm>
            <a:off x="1715114" y="2389615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7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7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7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7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 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8" name="Google Shape;328;p17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1577240" y="3810691"/>
            <a:ext cx="5040000" cy="30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7"/>
          <p:cNvSpPr txBox="1"/>
          <p:nvPr/>
        </p:nvSpPr>
        <p:spPr>
          <a:xfrm>
            <a:off x="1907293" y="7037629"/>
            <a:ext cx="4354077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relationship - Target</a:t>
            </a:r>
            <a:endParaRPr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330" name="Google Shape;330;p17"/>
          <p:cNvSpPr txBox="1"/>
          <p:nvPr/>
        </p:nvSpPr>
        <p:spPr>
          <a:xfrm>
            <a:off x="8412554" y="7037629"/>
            <a:ext cx="28857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race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- Target</a:t>
            </a:r>
            <a:endParaRPr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331" name="Google Shape;331;p17"/>
          <p:cNvPicPr preferRelativeResize="0"/>
          <p:nvPr/>
        </p:nvPicPr>
        <p:blipFill rotWithShape="1">
          <a:blip r:embed="rId7"/>
          <a:srcRect/>
          <a:stretch/>
        </p:blipFill>
        <p:spPr>
          <a:xfrm>
            <a:off x="7160546" y="3810691"/>
            <a:ext cx="5040000" cy="30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7"/>
          <p:cNvPicPr preferRelativeResize="0"/>
          <p:nvPr/>
        </p:nvPicPr>
        <p:blipFill rotWithShape="1">
          <a:blip r:embed="rId8"/>
          <a:srcRect/>
          <a:stretch/>
        </p:blipFill>
        <p:spPr>
          <a:xfrm>
            <a:off x="12743851" y="3810691"/>
            <a:ext cx="5040000" cy="30600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sp>
        <p:nvSpPr>
          <p:cNvPr id="333" name="Google Shape;333;p17"/>
          <p:cNvSpPr txBox="1"/>
          <p:nvPr/>
        </p:nvSpPr>
        <p:spPr>
          <a:xfrm>
            <a:off x="14031026" y="7037629"/>
            <a:ext cx="2675732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sex - Target</a:t>
            </a:r>
            <a:endParaRPr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334" name="Google Shape;334;p17"/>
          <p:cNvSpPr txBox="1"/>
          <p:nvPr/>
        </p:nvSpPr>
        <p:spPr>
          <a:xfrm>
            <a:off x="1358900" y="1447800"/>
            <a:ext cx="93069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(2)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(EDA)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223;p9">
            <a:extLst>
              <a:ext uri="{FF2B5EF4-FFF2-40B4-BE49-F238E27FC236}">
                <a16:creationId xmlns:a16="http://schemas.microsoft.com/office/drawing/2014/main" id="{5201673E-0A7D-EAE5-DE72-E20C9DEDBC12}"/>
              </a:ext>
            </a:extLst>
          </p:cNvPr>
          <p:cNvSpPr/>
          <p:nvPr/>
        </p:nvSpPr>
        <p:spPr>
          <a:xfrm>
            <a:off x="1885511" y="4037601"/>
            <a:ext cx="1604366" cy="268704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" name="Google Shape;223;p9">
            <a:extLst>
              <a:ext uri="{FF2B5EF4-FFF2-40B4-BE49-F238E27FC236}">
                <a16:creationId xmlns:a16="http://schemas.microsoft.com/office/drawing/2014/main" id="{1CAD414E-BD32-2C6C-7835-F99B0C01E16B}"/>
              </a:ext>
            </a:extLst>
          </p:cNvPr>
          <p:cNvSpPr/>
          <p:nvPr/>
        </p:nvSpPr>
        <p:spPr>
          <a:xfrm>
            <a:off x="7535943" y="3974154"/>
            <a:ext cx="968897" cy="281394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" name="Google Shape;223;p9">
            <a:extLst>
              <a:ext uri="{FF2B5EF4-FFF2-40B4-BE49-F238E27FC236}">
                <a16:creationId xmlns:a16="http://schemas.microsoft.com/office/drawing/2014/main" id="{02F10219-E06F-F5E0-5536-E20553CF4C4E}"/>
              </a:ext>
            </a:extLst>
          </p:cNvPr>
          <p:cNvSpPr/>
          <p:nvPr/>
        </p:nvSpPr>
        <p:spPr>
          <a:xfrm>
            <a:off x="15492655" y="4005718"/>
            <a:ext cx="2265796" cy="278237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DA68C-1DDA-C70F-505F-82D968356C71}"/>
              </a:ext>
            </a:extLst>
          </p:cNvPr>
          <p:cNvSpPr txBox="1"/>
          <p:nvPr/>
        </p:nvSpPr>
        <p:spPr>
          <a:xfrm>
            <a:off x="1715114" y="2389615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35e14e03b5e_3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35e14e03b5e_3_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35e14e03b5e_3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35e14e03b5e_3_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35e14e03b5e_3_0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 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4" name="Google Shape;344;g35e14e03b5e_3_0"/>
          <p:cNvSpPr txBox="1"/>
          <p:nvPr/>
        </p:nvSpPr>
        <p:spPr>
          <a:xfrm>
            <a:off x="1358900" y="1447800"/>
            <a:ext cx="93069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(2)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(EDA)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5" name="Google Shape;345;g35e14e03b5e_3_0"/>
          <p:cNvSpPr txBox="1"/>
          <p:nvPr/>
        </p:nvSpPr>
        <p:spPr>
          <a:xfrm>
            <a:off x="1713497" y="2628900"/>
            <a:ext cx="15405000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Feature의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왜도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첨도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왜도가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너무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큼</a:t>
            </a:r>
            <a:r>
              <a:rPr lang="en-US" sz="3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 log1p</a:t>
            </a: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6" name="Google Shape;346;g35e14e03b5e_3_0"/>
          <p:cNvPicPr preferRelativeResize="0"/>
          <p:nvPr/>
        </p:nvPicPr>
        <p:blipFill rotWithShape="1">
          <a:blip r:embed="rId6">
            <a:alphaModFix/>
          </a:blip>
          <a:srcRect r="19614"/>
          <a:stretch/>
        </p:blipFill>
        <p:spPr>
          <a:xfrm>
            <a:off x="9319853" y="2716075"/>
            <a:ext cx="6433636" cy="67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36277D-DDD9-C6A0-17A8-2F3B17F26C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525" b="11343"/>
          <a:stretch/>
        </p:blipFill>
        <p:spPr>
          <a:xfrm>
            <a:off x="2324100" y="5630110"/>
            <a:ext cx="14588052" cy="2064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5E6403-E323-2169-43E3-84AFDD861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4337" y="2915180"/>
            <a:ext cx="8075663" cy="6521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1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8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8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8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8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358" name="Google Shape;358;p18"/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– Logistic Regression</a:t>
            </a:r>
            <a:endParaRPr sz="3500" b="0" i="0" u="none" strike="noStrike" dirty="0">
              <a:solidFill>
                <a:srgbClr val="333333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359" name="Google Shape;359;p18"/>
          <p:cNvSpPr txBox="1"/>
          <p:nvPr/>
        </p:nvSpPr>
        <p:spPr>
          <a:xfrm>
            <a:off x="1713497" y="2628900"/>
            <a:ext cx="15405100" cy="55395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Default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hyperparameter를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분석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363" name="Google Shape;359;p18"/>
          <p:cNvSpPr txBox="1"/>
          <p:nvPr/>
        </p:nvSpPr>
        <p:spPr>
          <a:xfrm>
            <a:off x="1713496" y="2628900"/>
            <a:ext cx="15405100" cy="55395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Default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hyperparameter를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분석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365" name="Google Shape;522;g35ee6dd6e44_0_195"/>
          <p:cNvSpPr txBox="1"/>
          <p:nvPr/>
        </p:nvSpPr>
        <p:spPr>
          <a:xfrm>
            <a:off x="4543870" y="8845768"/>
            <a:ext cx="1124858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0.6643,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Accuracy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0.8033, F1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0.492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4</a:t>
            </a:r>
          </a:p>
        </p:txBody>
      </p:sp>
      <p:pic>
        <p:nvPicPr>
          <p:cNvPr id="366" name="그림 365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1313025" y="3693648"/>
            <a:ext cx="5372600" cy="4246724"/>
          </a:xfrm>
          <a:prstGeom prst="rect">
            <a:avLst/>
          </a:prstGeom>
        </p:spPr>
      </p:pic>
      <p:pic>
        <p:nvPicPr>
          <p:cNvPr id="367" name="그림 366"/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6737608" y="3514011"/>
            <a:ext cx="5405577" cy="4347546"/>
          </a:xfrm>
          <a:prstGeom prst="rect">
            <a:avLst/>
          </a:prstGeom>
        </p:spPr>
      </p:pic>
      <p:pic>
        <p:nvPicPr>
          <p:cNvPr id="368" name="그림 367"/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2092637" y="3492693"/>
            <a:ext cx="6067525" cy="4273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-127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5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 rot="5400000">
            <a:off x="8991600" y="51689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274800" y="2298700"/>
            <a:ext cx="4025900" cy="6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"/>
          <p:cNvSpPr txBox="1"/>
          <p:nvPr/>
        </p:nvSpPr>
        <p:spPr>
          <a:xfrm>
            <a:off x="2209800" y="2476500"/>
            <a:ext cx="13119100" cy="1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머신러닝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모델의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문제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유형별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성능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비교를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위해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6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개의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공개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데이터셋을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선정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데이터셋은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분류</a:t>
            </a:r>
            <a:r>
              <a:rPr lang="en-US" sz="1800" b="0" i="0" u="none" strike="noStrike" cap="none" dirty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(Classification)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와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회귀</a:t>
            </a:r>
            <a:r>
              <a:rPr lang="en-US" sz="1800" b="0" i="0" u="none" strike="noStrike" cap="none" dirty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(Regression)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문제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유형으로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나누고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, </a:t>
            </a: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샘플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수와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변수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수에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따라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세</a:t>
            </a:r>
            <a:r>
              <a:rPr lang="en-US" sz="1800" b="0" i="0" u="none" strike="noStrike" cap="none" dirty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가지</a:t>
            </a:r>
            <a:r>
              <a:rPr lang="en-US" sz="1800" b="0" i="0" u="none" strike="noStrike" cap="none" dirty="0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1187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유형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으로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분류한다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. 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이를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통해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모델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성능이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특성과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어떤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상관관계를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갖는지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체계적으로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분석하고자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한다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. 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2209800" y="1435100"/>
            <a:ext cx="7340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데이터셋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분류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기준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및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선정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2197100" y="4584033"/>
            <a:ext cx="120777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데이터셋은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Kaggle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에서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널리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사용되는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공개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중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실험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목적에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적합한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것을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선정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. 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특히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변수의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다양성과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문제의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명확성이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확보된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데이터셋을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중심으로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선정</a:t>
            </a:r>
            <a:r>
              <a:rPr lang="en-US" sz="18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.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1473200" y="4114133"/>
            <a:ext cx="3365500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선정</a:t>
            </a:r>
            <a:r>
              <a:rPr lang="en-US" sz="25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이유</a:t>
            </a:r>
            <a:r>
              <a:rPr lang="en-US" sz="25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설명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6" name="Google Shape;166;p5"/>
          <p:cNvGraphicFramePr/>
          <p:nvPr>
            <p:extLst>
              <p:ext uri="{D42A27DB-BD31-4B8C-83A1-F6EECF244321}">
                <p14:modId xmlns:p14="http://schemas.microsoft.com/office/powerpoint/2010/main" val="4234532853"/>
              </p:ext>
            </p:extLst>
          </p:nvPr>
        </p:nvGraphicFramePr>
        <p:xfrm>
          <a:off x="2197100" y="5473033"/>
          <a:ext cx="9042400" cy="4065335"/>
        </p:xfrm>
        <a:graphic>
          <a:graphicData uri="http://schemas.openxmlformats.org/drawingml/2006/table">
            <a:tbl>
              <a:tblPr>
                <a:noFill/>
                <a:tableStyleId>{B4F82BF7-5CEE-43DE-BEC4-7A1A5F76DD6E}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데이터셋</a:t>
                      </a:r>
                      <a:r>
                        <a:rPr lang="en-US" sz="22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200" b="0" i="0" u="none" strike="noStrike" cap="none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이름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4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 err="1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샘플</a:t>
                      </a:r>
                      <a:r>
                        <a:rPr lang="en-US" sz="2200" b="0" i="0" u="none" strike="noStrike" cap="non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수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Feature 수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4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 err="1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비고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 err="1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건포도</a:t>
                      </a:r>
                      <a:r>
                        <a:rPr lang="en-US" sz="22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(Raisin)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900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Binary </a:t>
                      </a:r>
                      <a:r>
                        <a:rPr lang="en-US" sz="2200" b="0" i="0" u="none" strike="noStrike" cap="none" dirty="0" err="1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분류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 err="1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광고</a:t>
                      </a:r>
                      <a:r>
                        <a:rPr lang="en-US" sz="22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(Advertising)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300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10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 err="1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회귀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9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2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성인 인구 소득 </a:t>
                      </a:r>
                      <a:endParaRPr lang="ko-KR" altLang="en-US" sz="1100" u="none" strike="noStrike" cap="none" dirty="0"/>
                    </a:p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2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(Adult Income)</a:t>
                      </a:r>
                      <a:endParaRPr lang="en-US" altLang="ko-KR" sz="2400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2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32,561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14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Binary </a:t>
                      </a:r>
                      <a:r>
                        <a:rPr kumimoji="0" lang="en-US" altLang="ko-KR" sz="22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분류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1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2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다이아몬드 </a:t>
                      </a:r>
                      <a:r>
                        <a:rPr lang="en-US" altLang="ko-KR" sz="22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(Diamonds)</a:t>
                      </a:r>
                      <a:endParaRPr lang="en-US" altLang="ko-KR"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53,940</a:t>
                      </a:r>
                      <a:endParaRPr kumimoji="0" lang="en-US" altLang="ko-KR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10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회귀</a:t>
                      </a:r>
                      <a:endParaRPr kumimoji="0" lang="ko-KR" alt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2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유방암</a:t>
                      </a:r>
                      <a:r>
                        <a:rPr kumimoji="0" lang="en-US" altLang="ko-KR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(Breast Cancer)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569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30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Binary </a:t>
                      </a:r>
                      <a:r>
                        <a:rPr kumimoji="0" lang="en-US" altLang="ko-KR" sz="22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분류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22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학생</a:t>
                      </a:r>
                      <a:r>
                        <a:rPr kumimoji="0" lang="en-US" altLang="ko-KR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altLang="ko-KR" sz="22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성적</a:t>
                      </a:r>
                      <a:r>
                        <a:rPr kumimoji="0" lang="en-US" altLang="ko-KR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(Student Score)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1,000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0" i="0" u="none" strike="noStrike" cap="none" dirty="0">
                          <a:solidFill>
                            <a:srgbClr val="33333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17</a:t>
                      </a:r>
                      <a:endParaRPr sz="1100" u="none" strike="noStrike" cap="none" dirty="0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회귀</a:t>
                      </a:r>
                      <a:endParaRPr kumimoji="0" lang="ko-KR" alt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D40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C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7" name="Google Shape;167;p5"/>
          <p:cNvSpPr txBox="1"/>
          <p:nvPr/>
        </p:nvSpPr>
        <p:spPr>
          <a:xfrm>
            <a:off x="11760200" y="6463633"/>
            <a:ext cx="1981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D94925"/>
                </a:solidFill>
                <a:highlight>
                  <a:srgbClr val="FEEFC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작고</a:t>
            </a:r>
            <a:r>
              <a:rPr lang="en-US" sz="1600" b="0" i="0" u="none" strike="noStrike" cap="none" dirty="0">
                <a:solidFill>
                  <a:srgbClr val="D94925"/>
                </a:solidFill>
                <a:highlight>
                  <a:srgbClr val="FEEFC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feature </a:t>
            </a:r>
            <a:r>
              <a:rPr lang="en-US" sz="1600" b="0" i="0" u="none" strike="noStrike" cap="none" dirty="0" err="1">
                <a:solidFill>
                  <a:srgbClr val="D94925"/>
                </a:solidFill>
                <a:highlight>
                  <a:srgbClr val="FEEFC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적음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Google Shape;168;p5"/>
          <p:cNvSpPr txBox="1"/>
          <p:nvPr/>
        </p:nvSpPr>
        <p:spPr>
          <a:xfrm>
            <a:off x="11760200" y="7657433"/>
            <a:ext cx="1981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D94925"/>
                </a:solidFill>
                <a:highlight>
                  <a:srgbClr val="FEEFC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크고</a:t>
            </a:r>
            <a:r>
              <a:rPr lang="en-US" sz="1600" b="0" i="0" u="none" strike="noStrike" cap="none" dirty="0">
                <a:solidFill>
                  <a:srgbClr val="D94925"/>
                </a:solidFill>
                <a:highlight>
                  <a:srgbClr val="FEEFC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feature </a:t>
            </a:r>
            <a:r>
              <a:rPr lang="en-US" sz="1600" b="0" i="0" u="none" strike="noStrike" cap="none" dirty="0" err="1">
                <a:solidFill>
                  <a:srgbClr val="D94925"/>
                </a:solidFill>
                <a:highlight>
                  <a:srgbClr val="FEEFC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적음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9" name="Google Shape;169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226800" y="8406733"/>
            <a:ext cx="5334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239500" y="6006433"/>
            <a:ext cx="5334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239500" y="7187533"/>
            <a:ext cx="533400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5"/>
          <p:cNvSpPr txBox="1"/>
          <p:nvPr/>
        </p:nvSpPr>
        <p:spPr>
          <a:xfrm>
            <a:off x="11760200" y="8876633"/>
            <a:ext cx="1981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D94925"/>
                </a:solidFill>
                <a:highlight>
                  <a:srgbClr val="FEEFC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작고</a:t>
            </a:r>
            <a:r>
              <a:rPr lang="en-US" sz="1600" b="0" i="0" u="none" strike="noStrike" cap="none" dirty="0">
                <a:solidFill>
                  <a:srgbClr val="D94925"/>
                </a:solidFill>
                <a:highlight>
                  <a:srgbClr val="FEEFC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feature </a:t>
            </a:r>
            <a:r>
              <a:rPr lang="en-US" sz="1600" b="0" i="0" u="none" strike="noStrike" cap="none" dirty="0" err="1">
                <a:solidFill>
                  <a:srgbClr val="D94925"/>
                </a:solidFill>
                <a:highlight>
                  <a:srgbClr val="FEEFC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많음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35ee6dd6e44_0_24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5ee6dd6e44_0_245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5ee6dd6e44_0_24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5ee6dd6e44_0_24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5ee6dd6e44_0_245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280" name="Google Shape;280;g35ee6dd6e44_0_245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ko-KR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– </a:t>
            </a:r>
            <a:r>
              <a:rPr lang="ko-KR" sz="3500" dirty="0" err="1">
                <a:solidFill>
                  <a:srgbClr val="333333"/>
                </a:solidFill>
                <a:latin typeface="맑은 고딕"/>
                <a:ea typeface="맑은 고딕"/>
              </a:rPr>
              <a:t>Logistic</a:t>
            </a:r>
            <a:r>
              <a:rPr lang="ko-KR" sz="3500" dirty="0">
                <a:solidFill>
                  <a:srgbClr val="333333"/>
                </a:solidFill>
                <a:latin typeface="맑은 고딕"/>
                <a:ea typeface="맑은 고딕"/>
              </a:rPr>
              <a:t> </a:t>
            </a:r>
            <a:r>
              <a:rPr lang="ko-KR" sz="3500" dirty="0" err="1">
                <a:solidFill>
                  <a:srgbClr val="333333"/>
                </a:solidFill>
                <a:latin typeface="맑은 고딕"/>
                <a:ea typeface="맑은 고딕"/>
              </a:rPr>
              <a:t>Regression</a:t>
            </a:r>
            <a:endParaRPr lang="ko-KR" sz="3500" dirty="0">
              <a:solidFill>
                <a:srgbClr val="333333"/>
              </a:solidFill>
              <a:latin typeface="맑은 고딕"/>
              <a:ea typeface="맑은 고딕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500" dirty="0">
              <a:solidFill>
                <a:srgbClr val="333333"/>
              </a:solidFill>
              <a:latin typeface="맑은 고딕"/>
              <a:ea typeface="맑은 고딕"/>
            </a:endParaRPr>
          </a:p>
        </p:txBody>
      </p:sp>
      <p:sp>
        <p:nvSpPr>
          <p:cNvPr id="281" name="Google Shape;281;g35ee6dd6e44_0_245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82" name="Google Shape;282;g35ee6dd6e44_0_245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84" name="Google Shape;284;g35ee6dd6e44_0_245"/>
          <p:cNvSpPr txBox="1"/>
          <p:nvPr/>
        </p:nvSpPr>
        <p:spPr>
          <a:xfrm>
            <a:off x="2425700" y="2681729"/>
            <a:ext cx="997585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Default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분석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285" name="Google Shape;285;g35ee6dd6e44_0_245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Learning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Curve</a:t>
            </a:r>
            <a:endParaRPr lang="en-US" alt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gap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~ 0 :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not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overfitting</a:t>
            </a: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287" name="그림 286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9602563" y="3708399"/>
            <a:ext cx="7269840" cy="56949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19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9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9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9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9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372" name="Google Shape;372;p19"/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– Logistic Regression</a:t>
            </a:r>
            <a:endParaRPr sz="3500" b="0" i="0" u="none" strike="noStrike" dirty="0">
              <a:solidFill>
                <a:srgbClr val="333333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373" name="Google Shape;373;p19"/>
          <p:cNvSpPr txBox="1"/>
          <p:nvPr/>
        </p:nvSpPr>
        <p:spPr>
          <a:xfrm>
            <a:off x="1713497" y="2628900"/>
            <a:ext cx="15405100" cy="101562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GridSearchCV를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최적화된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hyperparameter를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분석</a:t>
            </a:r>
            <a:endParaRPr lang="en-US" sz="30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{'C': 200,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max_iter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100, 'penalty': 'l1', 'solver':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liblinear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'}</a:t>
            </a:r>
          </a:p>
        </p:txBody>
      </p:sp>
      <p:pic>
        <p:nvPicPr>
          <p:cNvPr id="377" name="그림 376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1270908" y="4028621"/>
            <a:ext cx="5285455" cy="4177842"/>
          </a:xfrm>
          <a:prstGeom prst="rect">
            <a:avLst/>
          </a:prstGeom>
        </p:spPr>
      </p:pic>
      <p:pic>
        <p:nvPicPr>
          <p:cNvPr id="378" name="그림 377"/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6747329" y="3913414"/>
            <a:ext cx="5087661" cy="4091856"/>
          </a:xfrm>
          <a:prstGeom prst="rect">
            <a:avLst/>
          </a:prstGeom>
        </p:spPr>
      </p:pic>
      <p:pic>
        <p:nvPicPr>
          <p:cNvPr id="379" name="그림 378"/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1995119" y="3687988"/>
            <a:ext cx="6035326" cy="4250870"/>
          </a:xfrm>
          <a:prstGeom prst="rect">
            <a:avLst/>
          </a:prstGeom>
        </p:spPr>
      </p:pic>
      <p:sp>
        <p:nvSpPr>
          <p:cNvPr id="380" name="Google Shape;522;g35ee6dd6e44_0_195"/>
          <p:cNvSpPr txBox="1"/>
          <p:nvPr/>
        </p:nvSpPr>
        <p:spPr>
          <a:xfrm>
            <a:off x="4543870" y="8845768"/>
            <a:ext cx="1041038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0.6691,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Accuracy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0.8050, F1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0.5012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35ee6dd6e44_0_261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35ee6dd6e44_0_261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35ee6dd6e44_0_261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35ee6dd6e44_0_261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35ee6dd6e44_0_261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315" name="Google Shape;315;g35ee6dd6e44_0_261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ko-KR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– </a:t>
            </a:r>
            <a:r>
              <a:rPr lang="ko-KR" sz="3500" dirty="0" err="1">
                <a:solidFill>
                  <a:srgbClr val="333333"/>
                </a:solidFill>
                <a:latin typeface="맑은 고딕"/>
                <a:ea typeface="맑은 고딕"/>
              </a:rPr>
              <a:t>Logistic</a:t>
            </a:r>
            <a:r>
              <a:rPr lang="ko-KR" sz="3500" dirty="0">
                <a:solidFill>
                  <a:srgbClr val="333333"/>
                </a:solidFill>
                <a:latin typeface="맑은 고딕"/>
                <a:ea typeface="맑은 고딕"/>
              </a:rPr>
              <a:t> </a:t>
            </a:r>
            <a:r>
              <a:rPr lang="ko-KR" sz="3500" dirty="0" err="1">
                <a:solidFill>
                  <a:srgbClr val="333333"/>
                </a:solidFill>
                <a:latin typeface="맑은 고딕"/>
                <a:ea typeface="맑은 고딕"/>
              </a:rPr>
              <a:t>Regression</a:t>
            </a:r>
            <a:endParaRPr lang="ko-KR" sz="3500" dirty="0">
              <a:solidFill>
                <a:srgbClr val="333333"/>
              </a:solidFill>
              <a:latin typeface="맑은 고딕"/>
              <a:ea typeface="맑은 고딕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500" dirty="0">
              <a:solidFill>
                <a:srgbClr val="333333"/>
              </a:solidFill>
              <a:latin typeface="맑은 고딕"/>
              <a:ea typeface="맑은 고딕"/>
            </a:endParaRPr>
          </a:p>
        </p:txBody>
      </p:sp>
      <p:sp>
        <p:nvSpPr>
          <p:cNvPr id="316" name="Google Shape;316;g35ee6dd6e44_0_261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17" name="Google Shape;317;g35ee6dd6e44_0_261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20" name="Google Shape;320;g35ee6dd6e44_0_261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Learning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Curve</a:t>
            </a:r>
            <a:endParaRPr lang="en-US" alt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gap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~ 0 :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not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overfitting</a:t>
            </a:r>
            <a:endParaRPr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" name="Google Shape;299;p13"/>
          <p:cNvSpPr txBox="1"/>
          <p:nvPr/>
        </p:nvSpPr>
        <p:spPr>
          <a:xfrm>
            <a:off x="2425698" y="2681729"/>
            <a:ext cx="14852652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최적화된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분석</a:t>
            </a:r>
            <a:endParaRPr dirty="0">
              <a:latin typeface="맑은 고딕"/>
              <a:ea typeface="맑은 고딕"/>
            </a:endParaRPr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10051846" y="3889830"/>
            <a:ext cx="6688769" cy="53040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0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0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0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0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387" name="Google Shape;387;p20"/>
          <p:cNvSpPr txBox="1"/>
          <p:nvPr/>
        </p:nvSpPr>
        <p:spPr>
          <a:xfrm>
            <a:off x="1358900" y="1447800"/>
            <a:ext cx="10528300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– K-Nearest Neighbors clustering </a:t>
            </a:r>
            <a:endParaRPr sz="3500" b="0" i="0" u="none" strike="noStrike" dirty="0">
              <a:solidFill>
                <a:srgbClr val="333333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388" name="Google Shape;388;p20"/>
          <p:cNvSpPr txBox="1"/>
          <p:nvPr/>
        </p:nvSpPr>
        <p:spPr>
          <a:xfrm>
            <a:off x="1713497" y="2628900"/>
            <a:ext cx="15405100" cy="55395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Default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hyperparameter를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분석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392" name="Google Shape;522;g35ee6dd6e44_0_195"/>
          <p:cNvSpPr txBox="1"/>
          <p:nvPr/>
        </p:nvSpPr>
        <p:spPr>
          <a:xfrm>
            <a:off x="4543870" y="8845768"/>
            <a:ext cx="1058183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0.7224,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Accuracy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0.7990, F1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0.5792</a:t>
            </a:r>
          </a:p>
        </p:txBody>
      </p:sp>
      <p:pic>
        <p:nvPicPr>
          <p:cNvPr id="394" name="그림 393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1406977" y="3778249"/>
            <a:ext cx="5336720" cy="4218364"/>
          </a:xfrm>
          <a:prstGeom prst="rect">
            <a:avLst/>
          </a:prstGeom>
        </p:spPr>
      </p:pic>
      <p:pic>
        <p:nvPicPr>
          <p:cNvPr id="395" name="그림 394"/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6928756" y="3708400"/>
            <a:ext cx="5246914" cy="4219938"/>
          </a:xfrm>
          <a:prstGeom prst="rect">
            <a:avLst/>
          </a:prstGeom>
        </p:spPr>
      </p:pic>
      <p:pic>
        <p:nvPicPr>
          <p:cNvPr id="396" name="그림 395"/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2167866" y="3825874"/>
            <a:ext cx="5681140" cy="4001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g35ee6dd6e44_0_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35ee6dd6e44_0_5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35ee6dd6e44_0_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35ee6dd6e44_0_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35ee6dd6e44_0_5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349" name="Google Shape;349;g35ee6dd6e44_0_5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ko-KR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– K-</a:t>
            </a:r>
            <a:r>
              <a:rPr lang="ko-KR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Nearest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Neighbors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clustering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endParaRPr sz="3500" b="0" i="0" u="none" strike="noStrike" dirty="0">
              <a:solidFill>
                <a:srgbClr val="333333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350" name="Google Shape;350;g35ee6dd6e44_0_5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51" name="Google Shape;351;g35ee6dd6e44_0_5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53" name="Google Shape;353;g35ee6dd6e44_0_5"/>
          <p:cNvSpPr txBox="1"/>
          <p:nvPr/>
        </p:nvSpPr>
        <p:spPr>
          <a:xfrm>
            <a:off x="2425700" y="2681729"/>
            <a:ext cx="1180465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Default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분석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355" name="Google Shape;355;g35ee6dd6e44_0_5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Learning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Curve</a:t>
            </a:r>
            <a:endParaRPr lang="en-US" alt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gap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~ 0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.05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not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overfitting</a:t>
            </a: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357" name="그림 356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10169072" y="3708400"/>
            <a:ext cx="6818278" cy="5406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1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1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1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1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1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401" name="Google Shape;401;p21"/>
          <p:cNvSpPr txBox="1"/>
          <p:nvPr/>
        </p:nvSpPr>
        <p:spPr>
          <a:xfrm>
            <a:off x="1713497" y="2628900"/>
            <a:ext cx="15405100" cy="101562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GridSearchCV를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최적화된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hyperparameter를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분석</a:t>
            </a:r>
            <a:endParaRPr lang="en-US" sz="30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{'metric':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manhattan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',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n_neighbors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7, 'weights': 'uniform'}</a:t>
            </a:r>
            <a:endParaRPr sz="30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405" name="Google Shape;405;p21"/>
          <p:cNvSpPr txBox="1"/>
          <p:nvPr/>
        </p:nvSpPr>
        <p:spPr>
          <a:xfrm>
            <a:off x="1358900" y="1447800"/>
            <a:ext cx="10528300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– K-Nearest Neighbors clustering </a:t>
            </a:r>
            <a:endParaRPr sz="3500" b="0" i="0" u="none" strike="noStrike" dirty="0">
              <a:solidFill>
                <a:srgbClr val="333333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406" name="Google Shape;522;g35ee6dd6e44_0_195"/>
          <p:cNvSpPr txBox="1"/>
          <p:nvPr/>
        </p:nvSpPr>
        <p:spPr>
          <a:xfrm>
            <a:off x="4543870" y="8845768"/>
            <a:ext cx="1077233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0.7475,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Accuracy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0.8184, F1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0.6183</a:t>
            </a:r>
          </a:p>
        </p:txBody>
      </p:sp>
      <p:pic>
        <p:nvPicPr>
          <p:cNvPr id="408" name="그림 407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1270907" y="4073072"/>
            <a:ext cx="5041898" cy="3985324"/>
          </a:xfrm>
          <a:prstGeom prst="rect">
            <a:avLst/>
          </a:prstGeom>
        </p:spPr>
      </p:pic>
      <p:pic>
        <p:nvPicPr>
          <p:cNvPr id="409" name="그림 408"/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6492646" y="3821794"/>
            <a:ext cx="5302707" cy="4264811"/>
          </a:xfrm>
          <a:prstGeom prst="rect">
            <a:avLst/>
          </a:prstGeom>
        </p:spPr>
      </p:pic>
      <p:pic>
        <p:nvPicPr>
          <p:cNvPr id="410" name="그림 409"/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2068075" y="3959225"/>
            <a:ext cx="5713337" cy="40240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g35ee6dd6e44_0_46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35ee6dd6e44_0_46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35ee6dd6e44_0_46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35ee6dd6e44_0_46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35ee6dd6e44_0_46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383" name="Google Shape;383;g35ee6dd6e44_0_46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ko-KR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– K-</a:t>
            </a:r>
            <a:r>
              <a:rPr lang="ko-KR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Nearest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Neighbors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clustering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endParaRPr sz="3500" b="0" i="0" u="none" strike="noStrike" dirty="0">
              <a:solidFill>
                <a:srgbClr val="333333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384" name="Google Shape;384;g35ee6dd6e44_0_46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85" name="Google Shape;385;g35ee6dd6e44_0_46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87" name="Google Shape;387;g35ee6dd6e44_0_46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Learning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Curve</a:t>
            </a: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gap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~ 0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.05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not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overfitting</a:t>
            </a: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389" name="Google Shape;389;g35ee6dd6e44_0_46"/>
          <p:cNvSpPr txBox="1"/>
          <p:nvPr/>
        </p:nvSpPr>
        <p:spPr>
          <a:xfrm>
            <a:off x="2425700" y="2681729"/>
            <a:ext cx="1449070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최적화된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분석</a:t>
            </a:r>
            <a:endParaRPr dirty="0">
              <a:latin typeface="맑은 고딕"/>
              <a:ea typeface="맑은 고딕"/>
            </a:endParaRPr>
          </a:p>
        </p:txBody>
      </p:sp>
      <p:pic>
        <p:nvPicPr>
          <p:cNvPr id="390" name="그림 389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9962336" y="3731078"/>
            <a:ext cx="6701877" cy="5314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22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2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2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2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2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416" name="Google Shape;416;p22"/>
          <p:cNvSpPr txBox="1"/>
          <p:nvPr/>
        </p:nvSpPr>
        <p:spPr>
          <a:xfrm>
            <a:off x="1358900" y="1447800"/>
            <a:ext cx="10528300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– Decision Tree Classifier</a:t>
            </a:r>
            <a:endParaRPr sz="3500" b="0" i="0" u="none" strike="noStrike" dirty="0">
              <a:solidFill>
                <a:srgbClr val="333333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417" name="Google Shape;417;p22"/>
          <p:cNvSpPr txBox="1"/>
          <p:nvPr/>
        </p:nvSpPr>
        <p:spPr>
          <a:xfrm>
            <a:off x="1713497" y="2628900"/>
            <a:ext cx="15405100" cy="55395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Default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hyperparameter를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분석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421" name="Google Shape;522;g35ee6dd6e44_0_195"/>
          <p:cNvSpPr txBox="1"/>
          <p:nvPr/>
        </p:nvSpPr>
        <p:spPr>
          <a:xfrm>
            <a:off x="4543870" y="8845768"/>
            <a:ext cx="1051198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0.6964,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Accuracy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0.7745, F1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0.5382</a:t>
            </a:r>
          </a:p>
        </p:txBody>
      </p:sp>
      <p:pic>
        <p:nvPicPr>
          <p:cNvPr id="423" name="그림 422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1407434" y="3778250"/>
            <a:ext cx="5200648" cy="4110807"/>
          </a:xfrm>
          <a:prstGeom prst="rect">
            <a:avLst/>
          </a:prstGeom>
        </p:spPr>
      </p:pic>
      <p:pic>
        <p:nvPicPr>
          <p:cNvPr id="424" name="그림 423"/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6725104" y="3708399"/>
            <a:ext cx="5201556" cy="4183458"/>
          </a:xfrm>
          <a:prstGeom prst="rect">
            <a:avLst/>
          </a:prstGeom>
        </p:spPr>
      </p:pic>
      <p:pic>
        <p:nvPicPr>
          <p:cNvPr id="425" name="그림 424"/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2123069" y="3595006"/>
            <a:ext cx="6098817" cy="4295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g35ee6dd6e44_0_8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35ee6dd6e44_0_80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35ee6dd6e44_0_80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35ee6dd6e44_0_80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35ee6dd6e44_0_80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435" name="Google Shape;435;g35ee6dd6e44_0_8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36" name="Google Shape;436;g35ee6dd6e44_0_8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38" name="Google Shape;438;g35ee6dd6e44_0_80"/>
          <p:cNvSpPr txBox="1"/>
          <p:nvPr/>
        </p:nvSpPr>
        <p:spPr>
          <a:xfrm>
            <a:off x="2425700" y="2681729"/>
            <a:ext cx="1015365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Default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분석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439" name="Google Shape;439;g35ee6dd6e44_0_80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Learning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Curve</a:t>
            </a: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gap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&gt; 0.2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5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severe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overfitting</a:t>
            </a:r>
            <a:endParaRPr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41" name="Google Shape;416;p22"/>
          <p:cNvSpPr txBox="1"/>
          <p:nvPr/>
        </p:nvSpPr>
        <p:spPr>
          <a:xfrm>
            <a:off x="1358900" y="1447800"/>
            <a:ext cx="10528300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– Decision Tree Classifier</a:t>
            </a:r>
            <a:endParaRPr sz="3500" b="0" i="0" u="none" strike="noStrike" dirty="0">
              <a:solidFill>
                <a:srgbClr val="333333"/>
              </a:solidFill>
              <a:latin typeface="맑은 고딕"/>
              <a:ea typeface="맑은 고딕"/>
              <a:sym typeface="Arial"/>
            </a:endParaRPr>
          </a:p>
        </p:txBody>
      </p:sp>
      <p:pic>
        <p:nvPicPr>
          <p:cNvPr id="442" name="그림 441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9511393" y="3708400"/>
            <a:ext cx="6250613" cy="4956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3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3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3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3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3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1706311" y="2434389"/>
            <a:ext cx="15405102" cy="14772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GridSearchCV를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최적화된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hyperparameter를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분석</a:t>
            </a:r>
            <a:endParaRPr lang="en-US" sz="30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{'criterion': 'entropy',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max_depth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5,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max_features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None,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min_samples_leaf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1,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min_samples_split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2}</a:t>
            </a:r>
            <a:endParaRPr sz="30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434" name="Google Shape;434;p23"/>
          <p:cNvSpPr txBox="1"/>
          <p:nvPr/>
        </p:nvSpPr>
        <p:spPr>
          <a:xfrm>
            <a:off x="1358900" y="1447800"/>
            <a:ext cx="10528300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– Decision Tree Classifier</a:t>
            </a:r>
            <a:endParaRPr sz="3500" b="0" i="0" u="none" strike="noStrike" dirty="0">
              <a:solidFill>
                <a:srgbClr val="333333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435" name="Google Shape;522;g35ee6dd6e44_0_195"/>
          <p:cNvSpPr txBox="1"/>
          <p:nvPr/>
        </p:nvSpPr>
        <p:spPr>
          <a:xfrm>
            <a:off x="4543870" y="8845768"/>
            <a:ext cx="1069613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0.6873,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Accuracy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0.8297, F1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0.5385</a:t>
            </a:r>
          </a:p>
        </p:txBody>
      </p:sp>
      <p:pic>
        <p:nvPicPr>
          <p:cNvPr id="437" name="그림 436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1429656" y="4435928"/>
            <a:ext cx="5109936" cy="4039103"/>
          </a:xfrm>
          <a:prstGeom prst="rect">
            <a:avLst/>
          </a:prstGeom>
        </p:spPr>
      </p:pic>
      <p:pic>
        <p:nvPicPr>
          <p:cNvPr id="438" name="그림 437"/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6792688" y="4275364"/>
            <a:ext cx="5184998" cy="4170140"/>
          </a:xfrm>
          <a:prstGeom prst="rect">
            <a:avLst/>
          </a:prstGeom>
        </p:spPr>
      </p:pic>
      <p:pic>
        <p:nvPicPr>
          <p:cNvPr id="439" name="그림 438"/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2109717" y="4163334"/>
            <a:ext cx="5878757" cy="41405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-1270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-1270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 flipH="1">
            <a:off x="9599017" y="-3533598"/>
            <a:ext cx="61521" cy="1496695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"/>
          <p:cNvSpPr txBox="1"/>
          <p:nvPr/>
        </p:nvSpPr>
        <p:spPr>
          <a:xfrm>
            <a:off x="2209800" y="3201569"/>
            <a:ext cx="3340100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권현경</a:t>
            </a:r>
            <a:endParaRPr lang="en-US" altLang="ko-KR" sz="4000" b="0" i="0" u="none" strike="noStrike" cap="non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2209800" y="1435100"/>
            <a:ext cx="4724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3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역할 분담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Google Shape;148;p4">
            <a:extLst>
              <a:ext uri="{FF2B5EF4-FFF2-40B4-BE49-F238E27FC236}">
                <a16:creationId xmlns:a16="http://schemas.microsoft.com/office/drawing/2014/main" id="{1AEC9F05-1047-2603-B433-70BEFB146E94}"/>
              </a:ext>
            </a:extLst>
          </p:cNvPr>
          <p:cNvSpPr txBox="1"/>
          <p:nvPr/>
        </p:nvSpPr>
        <p:spPr>
          <a:xfrm>
            <a:off x="2209800" y="4191000"/>
            <a:ext cx="3340100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이고은</a:t>
            </a:r>
            <a:endParaRPr lang="en-US" altLang="ko-KR" sz="40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" name="Google Shape;148;p4">
            <a:extLst>
              <a:ext uri="{FF2B5EF4-FFF2-40B4-BE49-F238E27FC236}">
                <a16:creationId xmlns:a16="http://schemas.microsoft.com/office/drawing/2014/main" id="{78305D2B-F710-05C9-2087-8B9595889F42}"/>
              </a:ext>
            </a:extLst>
          </p:cNvPr>
          <p:cNvSpPr txBox="1"/>
          <p:nvPr/>
        </p:nvSpPr>
        <p:spPr>
          <a:xfrm>
            <a:off x="2209800" y="5232400"/>
            <a:ext cx="3340100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이예영</a:t>
            </a:r>
            <a:endParaRPr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Google Shape;148;p4">
            <a:extLst>
              <a:ext uri="{FF2B5EF4-FFF2-40B4-BE49-F238E27FC236}">
                <a16:creationId xmlns:a16="http://schemas.microsoft.com/office/drawing/2014/main" id="{43CE34A7-830F-150C-5B3E-C2178B47EC96}"/>
              </a:ext>
            </a:extLst>
          </p:cNvPr>
          <p:cNvSpPr txBox="1"/>
          <p:nvPr/>
        </p:nvSpPr>
        <p:spPr>
          <a:xfrm>
            <a:off x="2209800" y="6235700"/>
            <a:ext cx="3340100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이한호</a:t>
            </a:r>
            <a:endParaRPr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Google Shape;148;p4">
            <a:extLst>
              <a:ext uri="{FF2B5EF4-FFF2-40B4-BE49-F238E27FC236}">
                <a16:creationId xmlns:a16="http://schemas.microsoft.com/office/drawing/2014/main" id="{15E7F951-6EE9-57AD-8467-B58F1DE95268}"/>
              </a:ext>
            </a:extLst>
          </p:cNvPr>
          <p:cNvSpPr txBox="1"/>
          <p:nvPr/>
        </p:nvSpPr>
        <p:spPr>
          <a:xfrm>
            <a:off x="6132095" y="3201569"/>
            <a:ext cx="3340100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유방암 데이터</a:t>
            </a:r>
            <a:endParaRPr lang="en-US" altLang="ko-KR" sz="4000" b="0" i="0" u="none" strike="noStrike" cap="non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15" name="Google Shape;142;p4">
            <a:extLst>
              <a:ext uri="{FF2B5EF4-FFF2-40B4-BE49-F238E27FC236}">
                <a16:creationId xmlns:a16="http://schemas.microsoft.com/office/drawing/2014/main" id="{DC454588-4E3F-2056-25AD-01287095065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 flipH="1">
            <a:off x="9599017" y="-2474930"/>
            <a:ext cx="61521" cy="14966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42;p4">
            <a:extLst>
              <a:ext uri="{FF2B5EF4-FFF2-40B4-BE49-F238E27FC236}">
                <a16:creationId xmlns:a16="http://schemas.microsoft.com/office/drawing/2014/main" id="{7AA9F581-B50C-1BB2-1FFB-CDA504E167C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 flipH="1">
            <a:off x="9599017" y="-1347776"/>
            <a:ext cx="61521" cy="14966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2;p4">
            <a:extLst>
              <a:ext uri="{FF2B5EF4-FFF2-40B4-BE49-F238E27FC236}">
                <a16:creationId xmlns:a16="http://schemas.microsoft.com/office/drawing/2014/main" id="{8422A027-D409-E622-6ABB-0C979559E9D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 flipH="1">
            <a:off x="9599017" y="-286292"/>
            <a:ext cx="61521" cy="1496695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48;p4">
            <a:extLst>
              <a:ext uri="{FF2B5EF4-FFF2-40B4-BE49-F238E27FC236}">
                <a16:creationId xmlns:a16="http://schemas.microsoft.com/office/drawing/2014/main" id="{314758D1-4020-4B2C-BC98-CD32FC1FDF7B}"/>
              </a:ext>
            </a:extLst>
          </p:cNvPr>
          <p:cNvSpPr txBox="1"/>
          <p:nvPr/>
        </p:nvSpPr>
        <p:spPr>
          <a:xfrm>
            <a:off x="6132095" y="4187156"/>
            <a:ext cx="3340100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광고 데이터</a:t>
            </a:r>
            <a:endParaRPr lang="en-US" altLang="ko-KR" sz="4000" b="0" i="0" u="none" strike="noStrike" cap="non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19" name="Google Shape;148;p4">
            <a:extLst>
              <a:ext uri="{FF2B5EF4-FFF2-40B4-BE49-F238E27FC236}">
                <a16:creationId xmlns:a16="http://schemas.microsoft.com/office/drawing/2014/main" id="{BED319F5-EE59-8B4E-CC7E-7BB8EE5BDB42}"/>
              </a:ext>
            </a:extLst>
          </p:cNvPr>
          <p:cNvSpPr txBox="1"/>
          <p:nvPr/>
        </p:nvSpPr>
        <p:spPr>
          <a:xfrm>
            <a:off x="6132094" y="5247692"/>
            <a:ext cx="11006555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성인인구소득 데이터</a:t>
            </a:r>
            <a:r>
              <a:rPr lang="en-US" altLang="ko-KR" sz="4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ko-KR" altLang="en-US" sz="4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다이아몬드 데이터</a:t>
            </a:r>
            <a:endParaRPr lang="en-US" altLang="ko-KR" sz="4000" b="0" i="0" u="none" strike="noStrike" cap="non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0" name="Google Shape;148;p4">
            <a:extLst>
              <a:ext uri="{FF2B5EF4-FFF2-40B4-BE49-F238E27FC236}">
                <a16:creationId xmlns:a16="http://schemas.microsoft.com/office/drawing/2014/main" id="{23BAE0DF-DBEC-AC1F-69DE-6EEC5DCE6C74}"/>
              </a:ext>
            </a:extLst>
          </p:cNvPr>
          <p:cNvSpPr txBox="1"/>
          <p:nvPr/>
        </p:nvSpPr>
        <p:spPr>
          <a:xfrm>
            <a:off x="6132095" y="6308727"/>
            <a:ext cx="10542336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건포도 데이터</a:t>
            </a:r>
            <a:r>
              <a:rPr lang="en-US" altLang="ko-KR" sz="4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ko-KR" altLang="en-US" sz="4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학생 성적 데이터</a:t>
            </a:r>
            <a:endParaRPr lang="en-US" altLang="ko-KR" sz="4000" b="0" i="0" u="none" strike="noStrike" cap="non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25279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g35ee6dd6e44_0_136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35ee6dd6e44_0_136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35ee6dd6e44_0_136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35ee6dd6e44_0_136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35ee6dd6e44_0_136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470" name="Google Shape;470;g35ee6dd6e44_0_136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71" name="Google Shape;471;g35ee6dd6e44_0_136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473" name="Google Shape;473;g35ee6dd6e44_0_136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Learning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Curve</a:t>
            </a: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gap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~ 0 :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overfitting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해소됨</a:t>
            </a:r>
          </a:p>
        </p:txBody>
      </p:sp>
      <p:sp>
        <p:nvSpPr>
          <p:cNvPr id="475" name="Google Shape;475;g35ee6dd6e44_0_136"/>
          <p:cNvSpPr txBox="1"/>
          <p:nvPr/>
        </p:nvSpPr>
        <p:spPr>
          <a:xfrm>
            <a:off x="2425700" y="2681729"/>
            <a:ext cx="1510030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최적화된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분석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476" name="Google Shape;416;p22"/>
          <p:cNvSpPr txBox="1"/>
          <p:nvPr/>
        </p:nvSpPr>
        <p:spPr>
          <a:xfrm>
            <a:off x="1358900" y="1447800"/>
            <a:ext cx="10528300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– Decision Tree Classifier</a:t>
            </a:r>
            <a:endParaRPr sz="3500" b="0" i="0" u="none" strike="noStrike" dirty="0">
              <a:solidFill>
                <a:srgbClr val="333333"/>
              </a:solidFill>
              <a:latin typeface="맑은 고딕"/>
              <a:ea typeface="맑은 고딕"/>
              <a:sym typeface="Arial"/>
            </a:endParaRPr>
          </a:p>
        </p:txBody>
      </p:sp>
      <p:pic>
        <p:nvPicPr>
          <p:cNvPr id="477" name="그림 476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10071483" y="3708400"/>
            <a:ext cx="6193415" cy="491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24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4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4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4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4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1358900" y="1447800"/>
            <a:ext cx="10528300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– Random Forest Classifier </a:t>
            </a:r>
            <a:endParaRPr sz="3500" b="0" i="0" u="none" strike="noStrike" dirty="0">
              <a:solidFill>
                <a:srgbClr val="333333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1713497" y="2628900"/>
            <a:ext cx="15405100" cy="55395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Default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hyperparameter를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분석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450" name="Google Shape;522;g35ee6dd6e44_0_195"/>
          <p:cNvSpPr txBox="1"/>
          <p:nvPr/>
        </p:nvSpPr>
        <p:spPr>
          <a:xfrm>
            <a:off x="4543870" y="8845768"/>
            <a:ext cx="1053103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0.7505,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Accuracy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0.8340, F1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0.6309</a:t>
            </a:r>
          </a:p>
        </p:txBody>
      </p:sp>
      <p:pic>
        <p:nvPicPr>
          <p:cNvPr id="452" name="그림 451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1358900" y="3762375"/>
            <a:ext cx="5109935" cy="4086070"/>
          </a:xfrm>
          <a:prstGeom prst="rect">
            <a:avLst/>
          </a:prstGeom>
        </p:spPr>
      </p:pic>
      <p:pic>
        <p:nvPicPr>
          <p:cNvPr id="453" name="그림 452"/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6661149" y="3708399"/>
            <a:ext cx="5246912" cy="4219937"/>
          </a:xfrm>
          <a:prstGeom prst="rect">
            <a:avLst/>
          </a:prstGeom>
        </p:spPr>
      </p:pic>
      <p:pic>
        <p:nvPicPr>
          <p:cNvPr id="454" name="그림 453"/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2150431" y="3717925"/>
            <a:ext cx="5874333" cy="4137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g35ee6dd6e44_0_18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35ee6dd6e44_0_180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35ee6dd6e44_0_180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35ee6dd6e44_0_180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35ee6dd6e44_0_180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503" name="Google Shape;503;g35ee6dd6e44_0_180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ko-KR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– </a:t>
            </a:r>
            <a:r>
              <a:rPr lang="ko-KR" sz="3500" dirty="0" err="1">
                <a:solidFill>
                  <a:srgbClr val="333333"/>
                </a:solidFill>
                <a:latin typeface="맑은 고딕"/>
                <a:ea typeface="맑은 고딕"/>
              </a:rPr>
              <a:t>Random</a:t>
            </a:r>
            <a:r>
              <a:rPr lang="ko-KR" sz="3500" dirty="0">
                <a:solidFill>
                  <a:srgbClr val="333333"/>
                </a:solidFill>
                <a:latin typeface="맑은 고딕"/>
                <a:ea typeface="맑은 고딕"/>
              </a:rPr>
              <a:t> </a:t>
            </a:r>
            <a:r>
              <a:rPr lang="ko-KR" sz="3500" dirty="0" err="1">
                <a:solidFill>
                  <a:srgbClr val="333333"/>
                </a:solidFill>
                <a:latin typeface="맑은 고딕"/>
                <a:ea typeface="맑은 고딕"/>
              </a:rPr>
              <a:t>Forest</a:t>
            </a:r>
            <a:r>
              <a:rPr lang="ko-KR" sz="3500" dirty="0">
                <a:solidFill>
                  <a:srgbClr val="333333"/>
                </a:solidFill>
                <a:latin typeface="맑은 고딕"/>
                <a:ea typeface="맑은 고딕"/>
              </a:rPr>
              <a:t> </a:t>
            </a:r>
            <a:r>
              <a:rPr lang="ko-KR" sz="3500" dirty="0" err="1">
                <a:solidFill>
                  <a:srgbClr val="333333"/>
                </a:solidFill>
                <a:latin typeface="맑은 고딕"/>
                <a:ea typeface="맑은 고딕"/>
              </a:rPr>
              <a:t>Classifier</a:t>
            </a:r>
            <a:endParaRPr lang="ko-KR" sz="3500" dirty="0">
              <a:solidFill>
                <a:srgbClr val="333333"/>
              </a:solidFill>
              <a:latin typeface="맑은 고딕"/>
              <a:ea typeface="맑은 고딕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500" dirty="0">
              <a:solidFill>
                <a:srgbClr val="333333"/>
              </a:solidFill>
              <a:latin typeface="맑은 고딕"/>
              <a:ea typeface="맑은 고딕"/>
            </a:endParaRPr>
          </a:p>
        </p:txBody>
      </p:sp>
      <p:sp>
        <p:nvSpPr>
          <p:cNvPr id="504" name="Google Shape;504;g35ee6dd6e44_0_18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05" name="Google Shape;505;g35ee6dd6e44_0_180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07" name="Google Shape;507;g35ee6dd6e44_0_180"/>
          <p:cNvSpPr txBox="1"/>
          <p:nvPr/>
        </p:nvSpPr>
        <p:spPr>
          <a:xfrm>
            <a:off x="2425700" y="2681729"/>
            <a:ext cx="974725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Default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분석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508" name="Google Shape;508;g35ee6dd6e44_0_180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Learning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Curve</a:t>
            </a: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gap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&gt; 0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.17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severe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overfitting</a:t>
            </a: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510" name="그림 509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9416435" y="3708399"/>
            <a:ext cx="6621558" cy="525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2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5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25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459" name="Google Shape;459;p25"/>
          <p:cNvSpPr txBox="1"/>
          <p:nvPr/>
        </p:nvSpPr>
        <p:spPr>
          <a:xfrm>
            <a:off x="1713497" y="2400300"/>
            <a:ext cx="15405100" cy="14772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GridSearchCV를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최적화된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hyperparameter를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사용하여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분석</a:t>
            </a:r>
            <a:endParaRPr lang="en-US" sz="30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{'bootstrap': True,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class_weight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None,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max_depth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10,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max_features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'sqrt',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min_samples_leaf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2,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min_samples_split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2, '</a:t>
            </a:r>
            <a:r>
              <a:rPr lang="en-US" sz="30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n_estimators</a:t>
            </a:r>
            <a:r>
              <a:rPr lang="en-US" sz="30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': 400}</a:t>
            </a:r>
            <a:endParaRPr sz="3000" dirty="0">
              <a:solidFill>
                <a:schemeClr val="dk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463" name="Google Shape;463;p25"/>
          <p:cNvSpPr txBox="1"/>
          <p:nvPr/>
        </p:nvSpPr>
        <p:spPr>
          <a:xfrm>
            <a:off x="1358900" y="1447800"/>
            <a:ext cx="10528300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– Random Forest Classifier </a:t>
            </a:r>
            <a:endParaRPr sz="3500" b="0" i="0" u="none" strike="noStrike" dirty="0">
              <a:solidFill>
                <a:srgbClr val="333333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464" name="Google Shape;522;g35ee6dd6e44_0_195"/>
          <p:cNvSpPr txBox="1"/>
          <p:nvPr/>
        </p:nvSpPr>
        <p:spPr>
          <a:xfrm>
            <a:off x="4543870" y="8845768"/>
            <a:ext cx="1096283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0.7416,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Accuracy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0.8400, F1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0.6241</a:t>
            </a:r>
          </a:p>
        </p:txBody>
      </p:sp>
      <p:pic>
        <p:nvPicPr>
          <p:cNvPr id="466" name="그림 465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1361621" y="4186464"/>
            <a:ext cx="5204554" cy="4113893"/>
          </a:xfrm>
          <a:prstGeom prst="rect">
            <a:avLst/>
          </a:prstGeom>
        </p:spPr>
      </p:pic>
      <p:pic>
        <p:nvPicPr>
          <p:cNvPr id="467" name="그림 466"/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6839402" y="4071257"/>
            <a:ext cx="5246912" cy="4219937"/>
          </a:xfrm>
          <a:prstGeom prst="rect">
            <a:avLst/>
          </a:prstGeom>
        </p:spPr>
      </p:pic>
      <p:pic>
        <p:nvPicPr>
          <p:cNvPr id="468" name="그림 467"/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2273678" y="4196897"/>
            <a:ext cx="5777737" cy="4069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g35ee6dd6e44_0_213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35ee6dd6e44_0_213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35ee6dd6e44_0_213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35ee6dd6e44_0_213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35ee6dd6e44_0_213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538" name="Google Shape;538;g35ee6dd6e44_0_213"/>
          <p:cNvSpPr txBox="1"/>
          <p:nvPr/>
        </p:nvSpPr>
        <p:spPr>
          <a:xfrm>
            <a:off x="1358900" y="1447800"/>
            <a:ext cx="15779700" cy="62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ko-KR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본분석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– </a:t>
            </a:r>
            <a:r>
              <a:rPr lang="ko-KR" sz="3500" dirty="0" err="1">
                <a:solidFill>
                  <a:srgbClr val="333333"/>
                </a:solidFill>
                <a:latin typeface="맑은 고딕"/>
                <a:ea typeface="맑은 고딕"/>
              </a:rPr>
              <a:t>Random</a:t>
            </a:r>
            <a:r>
              <a:rPr lang="ko-KR" sz="3500" dirty="0">
                <a:solidFill>
                  <a:srgbClr val="333333"/>
                </a:solidFill>
                <a:latin typeface="맑은 고딕"/>
                <a:ea typeface="맑은 고딕"/>
              </a:rPr>
              <a:t> </a:t>
            </a:r>
            <a:r>
              <a:rPr lang="ko-KR" sz="3500" dirty="0" err="1">
                <a:solidFill>
                  <a:srgbClr val="333333"/>
                </a:solidFill>
                <a:latin typeface="맑은 고딕"/>
                <a:ea typeface="맑은 고딕"/>
              </a:rPr>
              <a:t>Forest</a:t>
            </a:r>
            <a:r>
              <a:rPr lang="ko-KR" sz="3500" dirty="0">
                <a:solidFill>
                  <a:srgbClr val="333333"/>
                </a:solidFill>
                <a:latin typeface="맑은 고딕"/>
                <a:ea typeface="맑은 고딕"/>
              </a:rPr>
              <a:t> </a:t>
            </a:r>
            <a:r>
              <a:rPr lang="ko-KR" sz="3500" dirty="0" err="1">
                <a:solidFill>
                  <a:srgbClr val="333333"/>
                </a:solidFill>
                <a:latin typeface="맑은 고딕"/>
                <a:ea typeface="맑은 고딕"/>
              </a:rPr>
              <a:t>Classifier</a:t>
            </a:r>
            <a:endParaRPr lang="ko-KR" sz="3500" dirty="0">
              <a:solidFill>
                <a:srgbClr val="333333"/>
              </a:solidFill>
              <a:latin typeface="맑은 고딕"/>
              <a:ea typeface="맑은 고딕"/>
            </a:endParaRPr>
          </a:p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500" dirty="0">
              <a:solidFill>
                <a:srgbClr val="333333"/>
              </a:solidFill>
              <a:latin typeface="맑은 고딕"/>
              <a:ea typeface="맑은 고딕"/>
            </a:endParaRPr>
          </a:p>
        </p:txBody>
      </p:sp>
      <p:sp>
        <p:nvSpPr>
          <p:cNvPr id="539" name="Google Shape;539;g35ee6dd6e44_0_213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40" name="Google Shape;540;g35ee6dd6e44_0_213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542" name="Google Shape;542;g35ee6dd6e44_0_213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Learning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Curve</a:t>
            </a: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gap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~ 0.0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2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overfitting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해소됨</a:t>
            </a:r>
          </a:p>
        </p:txBody>
      </p:sp>
      <p:sp>
        <p:nvSpPr>
          <p:cNvPr id="543" name="Google Shape;543;g35ee6dd6e44_0_213"/>
          <p:cNvSpPr txBox="1"/>
          <p:nvPr/>
        </p:nvSpPr>
        <p:spPr>
          <a:xfrm>
            <a:off x="2425700" y="2681729"/>
            <a:ext cx="1496695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최적화된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분석</a:t>
            </a:r>
            <a:endParaRPr dirty="0">
              <a:latin typeface="맑은 고딕"/>
              <a:ea typeface="맑은 고딕"/>
            </a:endParaRPr>
          </a:p>
        </p:txBody>
      </p:sp>
      <p:pic>
        <p:nvPicPr>
          <p:cNvPr id="545" name="그림 544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10010319" y="3626587"/>
            <a:ext cx="6565204" cy="5142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6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6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6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6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39700" y="235585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43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473" name="Google Shape;473;p26"/>
          <p:cNvSpPr txBox="1"/>
          <p:nvPr/>
        </p:nvSpPr>
        <p:spPr>
          <a:xfrm>
            <a:off x="1358900" y="1447800"/>
            <a:ext cx="10528300" cy="6223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(3) </a:t>
            </a:r>
            <a:r>
              <a:rPr lang="en-US" sz="35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결론</a:t>
            </a:r>
            <a:endParaRPr sz="3500" b="0" i="0" u="none" strike="noStrike" dirty="0">
              <a:solidFill>
                <a:srgbClr val="333333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476" name="Google Shape;476;p26"/>
          <p:cNvSpPr txBox="1"/>
          <p:nvPr/>
        </p:nvSpPr>
        <p:spPr>
          <a:xfrm>
            <a:off x="2467141" y="2518985"/>
            <a:ext cx="12594235" cy="63094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Hyperparmeter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튜닝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전 </a:t>
            </a:r>
            <a:r>
              <a:rPr lang="en-US" sz="35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모델별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평가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지표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477" name="Google Shape;477;p26"/>
          <p:cNvSpPr txBox="1"/>
          <p:nvPr/>
        </p:nvSpPr>
        <p:spPr>
          <a:xfrm>
            <a:off x="2451100" y="6499034"/>
            <a:ext cx="11142427" cy="63094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5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Hyperparmeter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튜닝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후 </a:t>
            </a:r>
            <a:r>
              <a:rPr lang="en-US" sz="35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모델별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평가</a:t>
            </a:r>
            <a:r>
              <a:rPr lang="en-US" sz="3500" dirty="0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en-US" sz="3500" dirty="0" err="1">
                <a:solidFill>
                  <a:schemeClr val="dk1"/>
                </a:solidFill>
                <a:latin typeface="맑은 고딕"/>
                <a:ea typeface="맑은 고딕"/>
                <a:sym typeface="Arial"/>
              </a:rPr>
              <a:t>지표</a:t>
            </a:r>
            <a:endParaRPr dirty="0">
              <a:latin typeface="맑은 고딕"/>
              <a:ea typeface="맑은 고딕"/>
            </a:endParaRPr>
          </a:p>
        </p:txBody>
      </p:sp>
      <p:pic>
        <p:nvPicPr>
          <p:cNvPr id="478" name="그림 477"/>
          <p:cNvPicPr>
            <a:picLocks noChangeAspect="1"/>
          </p:cNvPicPr>
          <p:nvPr/>
        </p:nvPicPr>
        <p:blipFill rotWithShape="1">
          <a:blip r:embed="rId6"/>
          <a:srcRect t="34230" b="27700"/>
          <a:stretch>
            <a:fillRect/>
          </a:stretch>
        </p:blipFill>
        <p:spPr>
          <a:xfrm>
            <a:off x="2490612" y="3217334"/>
            <a:ext cx="13672219" cy="2569160"/>
          </a:xfrm>
          <a:prstGeom prst="rect">
            <a:avLst/>
          </a:prstGeom>
        </p:spPr>
      </p:pic>
      <p:pic>
        <p:nvPicPr>
          <p:cNvPr id="479" name="그림 478"/>
          <p:cNvPicPr>
            <a:picLocks noChangeAspect="1"/>
          </p:cNvPicPr>
          <p:nvPr/>
        </p:nvPicPr>
        <p:blipFill rotWithShape="1">
          <a:blip r:embed="rId7"/>
          <a:srcRect t="37930" b="27950"/>
          <a:stretch>
            <a:fillRect/>
          </a:stretch>
        </p:blipFill>
        <p:spPr>
          <a:xfrm>
            <a:off x="2554736" y="7168445"/>
            <a:ext cx="13521699" cy="2283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7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7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7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7"/>
          <p:cNvSpPr txBox="1"/>
          <p:nvPr/>
        </p:nvSpPr>
        <p:spPr>
          <a:xfrm>
            <a:off x="1624932" y="4174004"/>
            <a:ext cx="15711905" cy="193895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(</a:t>
            </a:r>
            <a:r>
              <a:rPr lang="en-US" altLang="ko-KR" sz="6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3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) </a:t>
            </a:r>
            <a:r>
              <a:rPr lang="ko-KR" altLang="en-US" sz="6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유방암</a:t>
            </a:r>
            <a:r>
              <a:rPr lang="ko-KR" altLang="en-US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특성 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데이터로 </a:t>
            </a:r>
            <a:r>
              <a:rPr lang="ko-KR" altLang="en-US" sz="6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양성</a:t>
            </a:r>
            <a:r>
              <a:rPr lang="en-US" altLang="ko-KR" sz="6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/</a:t>
            </a:r>
            <a:r>
              <a:rPr lang="ko-KR" altLang="en-US" sz="6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악성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판별하기</a:t>
            </a:r>
            <a:b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</a:b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(</a:t>
            </a:r>
            <a:r>
              <a:rPr lang="ko-KR" altLang="en-US" sz="6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많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은 </a:t>
            </a:r>
            <a:r>
              <a:rPr lang="ko-KR" sz="60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Feature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</a:t>
            </a:r>
            <a:r>
              <a:rPr lang="en-US" alt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altLang="en-US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적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은 </a:t>
            </a:r>
            <a:r>
              <a:rPr lang="ko-KR" sz="60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Sample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6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Classification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81200" y="2976613"/>
            <a:ext cx="16471900" cy="1540329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defRPr/>
            </a:pPr>
            <a:r>
              <a:rPr lang="en-US" altLang="ko-KR" sz="2800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Breast Cancer Wisconsin (Diagnostic) Data Set</a:t>
            </a:r>
          </a:p>
          <a:p>
            <a:pPr lvl="0">
              <a:defRPr/>
            </a:pPr>
            <a:r>
              <a:rPr lang="ko-KR" altLang="en-US" sz="2800" b="1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유방암 진단 데이터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0" i="0" u="sng" strike="noStrike" dirty="0">
                <a:solidFill>
                  <a:srgbClr val="1155C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https://www.kaggle.com/datasets/uciml/breast-cancer-wisconsin-data</a:t>
            </a:r>
            <a:endParaRPr lang="en-US" altLang="ko-KR" sz="2400" b="0" i="0" u="sng" strike="noStrike" dirty="0">
              <a:solidFill>
                <a:srgbClr val="1155CC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유방암 진단 결과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(diagnosis)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여러 분류 모델을 통해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종양이 양성(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Benign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)인지 악성(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Malignant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)인지 예측</a:t>
            </a:r>
            <a:b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소개</a:t>
            </a:r>
            <a:endParaRPr lang="en-US" sz="35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52C1A88-9504-7490-BD09-789B39973E45}"/>
              </a:ext>
            </a:extLst>
          </p:cNvPr>
          <p:cNvGrpSpPr/>
          <p:nvPr/>
        </p:nvGrpSpPr>
        <p:grpSpPr>
          <a:xfrm>
            <a:off x="2378171" y="5652055"/>
            <a:ext cx="13531657" cy="2507851"/>
            <a:chOff x="2378171" y="5652056"/>
            <a:chExt cx="13531657" cy="250785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685F5F9-CD14-51D9-A0A0-16EF96584802}"/>
                </a:ext>
              </a:extLst>
            </p:cNvPr>
            <p:cNvGrpSpPr/>
            <p:nvPr/>
          </p:nvGrpSpPr>
          <p:grpSpPr>
            <a:xfrm>
              <a:off x="2378171" y="5652056"/>
              <a:ext cx="13531657" cy="2507851"/>
              <a:chOff x="1358900" y="5430863"/>
              <a:chExt cx="15567285" cy="4090181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422D800B-B3D0-D1F9-ADA3-DC59C2DC9C3E}"/>
                  </a:ext>
                </a:extLst>
              </p:cNvPr>
              <p:cNvSpPr/>
              <p:nvPr/>
            </p:nvSpPr>
            <p:spPr>
              <a:xfrm>
                <a:off x="1358900" y="5430863"/>
                <a:ext cx="15567285" cy="4090181"/>
              </a:xfrm>
              <a:prstGeom prst="roundRect">
                <a:avLst/>
              </a:prstGeom>
              <a:solidFill>
                <a:srgbClr val="FFF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TextBox 7"/>
              <p:cNvSpPr txBox="1"/>
              <p:nvPr/>
            </p:nvSpPr>
            <p:spPr>
              <a:xfrm>
                <a:off x="2457719" y="6134964"/>
                <a:ext cx="6588686" cy="3061253"/>
              </a:xfrm>
              <a:prstGeom prst="rect">
                <a:avLst/>
              </a:prstGeom>
              <a:solidFill>
                <a:srgbClr val="FFF7CC"/>
              </a:solidFill>
              <a:ln>
                <a:noFill/>
              </a:ln>
              <a:effectLst>
                <a:softEdge rad="0"/>
              </a:effectLst>
            </p:spPr>
            <p:txBody>
              <a:bodyPr lIns="0" tIns="0" rIns="0" bIns="0" anchor="t"/>
              <a:lstStyle/>
              <a:p>
                <a:pPr marL="0" lvl="0" indent="0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3200" b="1" i="0" u="none" strike="noStrike" kern="1200" cap="none" spc="0" normalizeH="0" baseline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 Target</a:t>
                </a:r>
                <a:r>
                  <a:rPr kumimoji="0" lang="ko-KR" altLang="en-US" sz="3200" b="1" i="0" u="none" strike="noStrike" kern="1200" cap="none" spc="0" normalizeH="0" baseline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0" lang="en-US" altLang="ko-KR" sz="3200" b="1" i="0" u="none" strike="noStrike" kern="1200" cap="none" spc="0" normalizeH="0" baseline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</a:t>
                </a:r>
                <a:r>
                  <a:rPr kumimoji="0" lang="ko-KR" altLang="en-US" sz="3200" b="1" i="0" u="none" strike="noStrike" kern="1200" cap="none" spc="0" normalizeH="0" baseline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0" lang="ko-KR" altLang="en-US" sz="3200" b="1" i="0" u="none" strike="noStrike" kern="1200" cap="none" spc="0" normalizeH="0" baseline="0" dirty="0" err="1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diagnosis</a:t>
                </a:r>
                <a:r>
                  <a:rPr kumimoji="0" lang="en-US" altLang="ko-KR" sz="3200" b="1" i="0" u="none" strike="noStrike" kern="1200" cap="none" spc="0" normalizeH="0" baseline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kumimoji="0" lang="ko-KR" altLang="en-US" sz="3200" b="1" i="0" u="none" strike="noStrike" kern="1200" cap="none" spc="0" normalizeH="0" baseline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진단 결과</a:t>
                </a:r>
                <a:r>
                  <a:rPr kumimoji="0" lang="en-US" altLang="ko-KR" sz="3200" b="1" i="0" u="none" strike="noStrike" kern="1200" cap="none" spc="0" normalizeH="0" baseline="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lvl="4">
                  <a:defRPr/>
                </a:pPr>
                <a:r>
                  <a:rPr lang="ko-KR" altLang="en-US" sz="2400" b="0" i="0" u="none" strike="noStrike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진단 결과</a:t>
                </a:r>
                <a:r>
                  <a:rPr lang="en-US" altLang="ko-KR" sz="2400" b="0" i="0" u="none" strike="noStrike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(target: 0 = </a:t>
                </a:r>
                <a:r>
                  <a:rPr lang="ko-KR" altLang="en-US" sz="2400" b="0" i="0" u="none" strike="noStrike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악성</a:t>
                </a:r>
                <a:r>
                  <a:rPr lang="en-US" altLang="ko-KR" sz="2400" b="0" i="0" u="none" strike="noStrike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1 = </a:t>
                </a:r>
                <a:r>
                  <a:rPr lang="ko-KR" altLang="en-US" sz="2400" b="0" i="0" u="none" strike="noStrike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lang="en-US" altLang="ko-KR" sz="2400" b="0" i="0" u="none" strike="noStrike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342900" lvl="4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ko-KR" sz="2400" b="0" i="0" u="none" strike="noStrike" kern="1200" cap="none" spc="0" normalizeH="0" baseline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M: Malignant (</a:t>
                </a:r>
                <a:r>
                  <a:rPr kumimoji="0" lang="en-US" altLang="ko-KR" sz="2400" b="0" i="0" u="none" strike="noStrike" kern="1200" cap="none" spc="0" normalizeH="0" baseline="0" dirty="0" err="1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악성</a:t>
                </a:r>
                <a:r>
                  <a:rPr kumimoji="0" lang="en-US" altLang="ko-KR" sz="2400" b="0" i="0" u="none" strike="noStrike" kern="1200" cap="none" spc="0" normalizeH="0" baseline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0" lang="en-US" altLang="ko-KR" sz="2400" b="0" i="0" u="none" strike="noStrike" kern="1200" cap="none" spc="0" normalizeH="0" baseline="0" dirty="0" err="1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종양</a:t>
                </a:r>
                <a:r>
                  <a:rPr kumimoji="0" lang="en-US" altLang="ko-KR" sz="2400" b="0" i="0" u="none" strike="noStrike" kern="1200" cap="none" spc="0" normalizeH="0" baseline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→ 암</a:t>
                </a:r>
              </a:p>
              <a:p>
                <a:pPr marL="342900" lvl="4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ko-KR" sz="2400" b="0" i="0" u="none" strike="noStrike" kern="1200" cap="none" spc="0" normalizeH="0" baseline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B: Benign (</a:t>
                </a:r>
                <a:r>
                  <a:rPr kumimoji="0" lang="en-US" altLang="ko-KR" sz="2400" b="0" i="0" u="none" strike="noStrike" kern="1200" cap="none" spc="0" normalizeH="0" baseline="0" dirty="0" err="1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kumimoji="0" lang="en-US" altLang="ko-KR" sz="2400" b="0" i="0" u="none" strike="noStrike" kern="1200" cap="none" spc="0" normalizeH="0" baseline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0" lang="en-US" altLang="ko-KR" sz="2400" b="0" i="0" u="none" strike="noStrike" kern="1200" cap="none" spc="0" normalizeH="0" baseline="0" dirty="0" err="1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종양</a:t>
                </a:r>
                <a:r>
                  <a:rPr kumimoji="0" lang="en-US" altLang="ko-KR" sz="2400" b="0" i="0" u="none" strike="noStrike" kern="1200" cap="none" spc="0" normalizeH="0" baseline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→ </a:t>
                </a:r>
                <a:r>
                  <a:rPr kumimoji="0" lang="en-US" altLang="ko-KR" sz="2400" b="0" i="0" u="none" strike="noStrike" kern="1200" cap="none" spc="0" normalizeH="0" baseline="0" dirty="0" err="1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비암</a:t>
                </a:r>
                <a:endParaRPr kumimoji="0" lang="en-US" altLang="ko-KR" sz="2400" b="0" i="0" u="none" strike="noStrike" kern="1200" cap="none" spc="0" normalizeH="0" baseline="0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lvl="0" indent="0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2000" b="0" i="0" u="none" strike="noStrike" kern="1200" cap="none" spc="0" normalizeH="0" baseline="0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C911FB-D265-7212-355D-049C443BE35B}"/>
                </a:ext>
              </a:extLst>
            </p:cNvPr>
            <p:cNvSpPr txBox="1"/>
            <p:nvPr/>
          </p:nvSpPr>
          <p:spPr>
            <a:xfrm>
              <a:off x="10015567" y="6367372"/>
              <a:ext cx="437931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200" b="1" i="0" u="none" strike="noStrike" kern="1200" cap="none" spc="0" normalizeH="0" baseline="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kumimoji="0" lang="ko-KR" altLang="en-US" sz="3200" b="1" i="0" u="none" strike="noStrike" kern="1200" cap="none" spc="0" normalizeH="0" baseline="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수 </a:t>
              </a:r>
              <a:r>
                <a:rPr kumimoji="0" lang="en-US" altLang="ko-KR" sz="3200" b="1" i="0" u="none" strike="noStrike" kern="1200" cap="none" spc="0" normalizeH="0" baseline="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:569</a:t>
              </a:r>
              <a:r>
                <a:rPr kumimoji="0" lang="ko-KR" altLang="en-US" sz="3200" b="1" i="0" u="none" strike="noStrike" kern="1200" cap="none" spc="0" normalizeH="0" baseline="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</a:t>
              </a:r>
            </a:p>
            <a:p>
              <a:pPr marL="0" lvl="0" indent="0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3200" b="1" i="0" u="none" strike="noStrike" kern="1200" cap="none" spc="0" normalizeH="0" baseline="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feature </a:t>
              </a:r>
              <a:r>
                <a:rPr kumimoji="0" lang="ko-KR" altLang="en-US" sz="3200" b="1" i="0" u="none" strike="noStrike" kern="1200" cap="none" spc="0" normalizeH="0" baseline="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</a:t>
              </a:r>
              <a:r>
                <a:rPr kumimoji="0" lang="en-US" altLang="ko-KR" sz="3200" b="1" i="0" u="none" strike="noStrike" kern="1200" cap="none" spc="0" normalizeH="0" baseline="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  <a:r>
                <a:rPr kumimoji="0" lang="ko-KR" altLang="en-US" sz="3200" b="1" i="0" u="none" strike="noStrike" kern="1200" cap="none" spc="0" normalizeH="0" baseline="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en-US" altLang="ko-KR" sz="3200" b="1" i="0" u="none" strike="noStrike" kern="1200" cap="none" spc="0" normalizeH="0" baseline="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</a:t>
              </a:r>
              <a:r>
                <a:rPr kumimoji="0" lang="ko-KR" altLang="en-US" sz="3200" b="1" i="0" u="none" strike="noStrike" kern="1200" cap="none" spc="0" normalizeH="0" baseline="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소개</a:t>
            </a:r>
            <a:endParaRPr lang="en-US" sz="35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1714500" y="2994716"/>
            <a:ext cx="8439150" cy="508893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2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</a:t>
            </a:r>
            <a:r>
              <a:rPr lang="en-US" altLang="ko-KR" sz="2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(mean) </a:t>
            </a:r>
            <a:r>
              <a:rPr lang="ko-KR" altLang="en-US" sz="2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특성</a:t>
            </a:r>
            <a:r>
              <a:rPr lang="en-US" altLang="ko-KR" sz="2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세포 핵의 평균적 특성</a:t>
            </a:r>
            <a:r>
              <a:rPr lang="en-US" altLang="ko-KR" sz="2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2800" b="1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0E45CFE-2FF1-867C-249A-4FBC74BE539E}"/>
              </a:ext>
            </a:extLst>
          </p:cNvPr>
          <p:cNvGraphicFramePr>
            <a:graphicFrameLocks noGrp="1"/>
          </p:cNvGraphicFramePr>
          <p:nvPr/>
        </p:nvGraphicFramePr>
        <p:xfrm>
          <a:off x="1714500" y="3757270"/>
          <a:ext cx="15360558" cy="6080961"/>
        </p:xfrm>
        <a:graphic>
          <a:graphicData uri="http://schemas.openxmlformats.org/drawingml/2006/table">
            <a:tbl>
              <a:tblPr>
                <a:tableStyleId>{B4F82BF7-5CEE-43DE-BEC4-7A1A5F76DD6E}</a:tableStyleId>
              </a:tblPr>
              <a:tblGrid>
                <a:gridCol w="3893277">
                  <a:extLst>
                    <a:ext uri="{9D8B030D-6E8A-4147-A177-3AD203B41FA5}">
                      <a16:colId xmlns:a16="http://schemas.microsoft.com/office/drawing/2014/main" val="1795404526"/>
                    </a:ext>
                  </a:extLst>
                </a:gridCol>
                <a:gridCol w="6347094">
                  <a:extLst>
                    <a:ext uri="{9D8B030D-6E8A-4147-A177-3AD203B41FA5}">
                      <a16:colId xmlns:a16="http://schemas.microsoft.com/office/drawing/2014/main" val="265884039"/>
                    </a:ext>
                  </a:extLst>
                </a:gridCol>
                <a:gridCol w="5120187">
                  <a:extLst>
                    <a:ext uri="{9D8B030D-6E8A-4147-A177-3AD203B41FA5}">
                      <a16:colId xmlns:a16="http://schemas.microsoft.com/office/drawing/2014/main" val="587629210"/>
                    </a:ext>
                  </a:extLst>
                </a:gridCol>
              </a:tblGrid>
              <a:tr h="578552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Feature</a:t>
                      </a:r>
                    </a:p>
                  </a:txBody>
                  <a:tcPr marL="66558" marR="66558" marT="33279" marB="33279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의미</a:t>
                      </a:r>
                    </a:p>
                  </a:txBody>
                  <a:tcPr marL="66558" marR="66558" marT="33279" marB="33279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</a:p>
                  </a:txBody>
                  <a:tcPr marL="66558" marR="66558" marT="33279" marB="33279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898421"/>
                  </a:ext>
                </a:extLst>
              </a:tr>
              <a:tr h="50686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환자별로 고유하게 부여된 번호</a:t>
                      </a:r>
                      <a:endParaRPr lang="en-US" altLang="ko-KR" sz="2400" dirty="0"/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행 번호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58" marR="66558" marT="33279" marB="33279" anchor="ctr"/>
                </a:tc>
                <a:extLst>
                  <a:ext uri="{0D108BD9-81ED-4DB2-BD59-A6C34878D82A}">
                    <a16:rowId xmlns:a16="http://schemas.microsoft.com/office/drawing/2014/main" val="1164383824"/>
                  </a:ext>
                </a:extLst>
              </a:tr>
              <a:tr h="506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radius_mean</a:t>
                      </a:r>
                      <a:endParaRPr lang="en-US" altLang="ko-KR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핵의 반지름 평균 </a:t>
                      </a:r>
                      <a:r>
                        <a:rPr lang="en-US" altLang="ko-KR" sz="2400" dirty="0"/>
                        <a:t>(mean radius)</a:t>
                      </a: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악성은 보통 더 큼</a:t>
                      </a:r>
                    </a:p>
                  </a:txBody>
                  <a:tcPr marL="66558" marR="66558" marT="33279" marB="33279" anchor="ctr"/>
                </a:tc>
                <a:extLst>
                  <a:ext uri="{0D108BD9-81ED-4DB2-BD59-A6C34878D82A}">
                    <a16:rowId xmlns:a16="http://schemas.microsoft.com/office/drawing/2014/main" val="2546459951"/>
                  </a:ext>
                </a:extLst>
              </a:tr>
              <a:tr h="50686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texture_mean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질감 평균 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표준편차 포함된 </a:t>
                      </a:r>
                      <a:r>
                        <a:rPr lang="ko-KR" altLang="en-US" sz="2400" dirty="0" err="1"/>
                        <a:t>회색조</a:t>
                      </a:r>
                      <a:r>
                        <a:rPr lang="ko-KR" altLang="en-US" sz="2400" dirty="0"/>
                        <a:t> 값</a:t>
                      </a:r>
                      <a:r>
                        <a:rPr lang="en-US" altLang="ko-KR" sz="2400" dirty="0"/>
                        <a:t>)</a:t>
                      </a: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 복잡도 반영</a:t>
                      </a:r>
                    </a:p>
                  </a:txBody>
                  <a:tcPr marL="66558" marR="66558" marT="33279" marB="33279" anchor="ctr"/>
                </a:tc>
                <a:extLst>
                  <a:ext uri="{0D108BD9-81ED-4DB2-BD59-A6C34878D82A}">
                    <a16:rowId xmlns:a16="http://schemas.microsoft.com/office/drawing/2014/main" val="1539896178"/>
                  </a:ext>
                </a:extLst>
              </a:tr>
              <a:tr h="50686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perimeter_mean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둘레 평균 </a:t>
                      </a:r>
                      <a:r>
                        <a:rPr lang="en-US" altLang="ko-KR" sz="2400" dirty="0"/>
                        <a:t>(</a:t>
                      </a:r>
                      <a:r>
                        <a:rPr lang="en-US" sz="2400" dirty="0"/>
                        <a:t>mean perimeter)</a:t>
                      </a: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크기와 형태에 영향</a:t>
                      </a:r>
                    </a:p>
                  </a:txBody>
                  <a:tcPr marL="66558" marR="66558" marT="33279" marB="33279" anchor="ctr"/>
                </a:tc>
                <a:extLst>
                  <a:ext uri="{0D108BD9-81ED-4DB2-BD59-A6C34878D82A}">
                    <a16:rowId xmlns:a16="http://schemas.microsoft.com/office/drawing/2014/main" val="1220987296"/>
                  </a:ext>
                </a:extLst>
              </a:tr>
              <a:tr h="470321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area_mean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면적 평균 </a:t>
                      </a:r>
                      <a:r>
                        <a:rPr lang="en-US" altLang="ko-KR" sz="2400" dirty="0"/>
                        <a:t>(</a:t>
                      </a:r>
                      <a:r>
                        <a:rPr lang="en-US" sz="2400" dirty="0"/>
                        <a:t>mean area)</a:t>
                      </a: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악성일수록 넓은 경향</a:t>
                      </a:r>
                    </a:p>
                  </a:txBody>
                  <a:tcPr marL="66558" marR="66558" marT="33279" marB="33279" anchor="ctr"/>
                </a:tc>
                <a:extLst>
                  <a:ext uri="{0D108BD9-81ED-4DB2-BD59-A6C34878D82A}">
                    <a16:rowId xmlns:a16="http://schemas.microsoft.com/office/drawing/2014/main" val="3277539035"/>
                  </a:ext>
                </a:extLst>
              </a:tr>
              <a:tr h="50686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smoothness_mean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경계의 매끄러움 정도 평균</a:t>
                      </a: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값이 작을수록 부드러운 경계</a:t>
                      </a:r>
                    </a:p>
                  </a:txBody>
                  <a:tcPr marL="66558" marR="66558" marT="33279" marB="33279" anchor="ctr"/>
                </a:tc>
                <a:extLst>
                  <a:ext uri="{0D108BD9-81ED-4DB2-BD59-A6C34878D82A}">
                    <a16:rowId xmlns:a16="http://schemas.microsoft.com/office/drawing/2014/main" val="1396729492"/>
                  </a:ext>
                </a:extLst>
              </a:tr>
              <a:tr h="50686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compactness_mean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400" dirty="0"/>
                        <a:t>둘레</a:t>
                      </a:r>
                      <a:r>
                        <a:rPr lang="en-US" altLang="ko-KR" sz="2400" dirty="0"/>
                        <a:t>² / </a:t>
                      </a:r>
                      <a:r>
                        <a:rPr lang="ko-KR" altLang="en-US" sz="2400" dirty="0"/>
                        <a:t>면적 </a:t>
                      </a:r>
                      <a:r>
                        <a:rPr lang="en-US" altLang="ko-KR" sz="2400" dirty="0"/>
                        <a:t>- 1.0) </a:t>
                      </a:r>
                      <a:r>
                        <a:rPr lang="ko-KR" altLang="en-US" sz="2400" dirty="0"/>
                        <a:t>정규화 값 평균</a:t>
                      </a: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종양이 얼마나 조밀한지</a:t>
                      </a:r>
                    </a:p>
                  </a:txBody>
                  <a:tcPr marL="66558" marR="66558" marT="33279" marB="33279" anchor="ctr"/>
                </a:tc>
                <a:extLst>
                  <a:ext uri="{0D108BD9-81ED-4DB2-BD59-A6C34878D82A}">
                    <a16:rowId xmlns:a16="http://schemas.microsoft.com/office/drawing/2014/main" val="1470590473"/>
                  </a:ext>
                </a:extLst>
              </a:tr>
              <a:tr h="50686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concavity_mean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오목한 형태의 심한 정도 평균</a:t>
                      </a: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악성에서 더 두드러짐</a:t>
                      </a:r>
                    </a:p>
                  </a:txBody>
                  <a:tcPr marL="66558" marR="66558" marT="33279" marB="33279" anchor="ctr"/>
                </a:tc>
                <a:extLst>
                  <a:ext uri="{0D108BD9-81ED-4DB2-BD59-A6C34878D82A}">
                    <a16:rowId xmlns:a16="http://schemas.microsoft.com/office/drawing/2014/main" val="3458577327"/>
                  </a:ext>
                </a:extLst>
              </a:tr>
              <a:tr h="47032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concave </a:t>
                      </a: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points_mean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오목한 경계점의 수 평균</a:t>
                      </a: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악성 종양일수록 많음</a:t>
                      </a:r>
                    </a:p>
                  </a:txBody>
                  <a:tcPr marL="66558" marR="66558" marT="33279" marB="33279" anchor="ctr"/>
                </a:tc>
                <a:extLst>
                  <a:ext uri="{0D108BD9-81ED-4DB2-BD59-A6C34878D82A}">
                    <a16:rowId xmlns:a16="http://schemas.microsoft.com/office/drawing/2014/main" val="1893263525"/>
                  </a:ext>
                </a:extLst>
              </a:tr>
              <a:tr h="50686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symmetry_mean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대칭성 평균</a:t>
                      </a: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비대칭성이 클수록 악성 가능성↑</a:t>
                      </a:r>
                    </a:p>
                  </a:txBody>
                  <a:tcPr marL="66558" marR="66558" marT="33279" marB="33279" anchor="ctr"/>
                </a:tc>
                <a:extLst>
                  <a:ext uri="{0D108BD9-81ED-4DB2-BD59-A6C34878D82A}">
                    <a16:rowId xmlns:a16="http://schemas.microsoft.com/office/drawing/2014/main" val="3443859000"/>
                  </a:ext>
                </a:extLst>
              </a:tr>
              <a:tr h="50686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fractal_dimension_mean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경계의 복잡도 평균 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 err="1"/>
                        <a:t>프랙탈</a:t>
                      </a:r>
                      <a:r>
                        <a:rPr lang="ko-KR" altLang="en-US" sz="2400" dirty="0"/>
                        <a:t> 차원</a:t>
                      </a:r>
                      <a:r>
                        <a:rPr lang="en-US" altLang="ko-KR" sz="2400" dirty="0"/>
                        <a:t>)</a:t>
                      </a:r>
                    </a:p>
                  </a:txBody>
                  <a:tcPr marL="66558" marR="66558" marT="33279" marB="33279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복잡한 경계일수록 악성 가능성↑</a:t>
                      </a:r>
                    </a:p>
                  </a:txBody>
                  <a:tcPr marL="66558" marR="66558" marT="33279" marB="33279" anchor="ctr"/>
                </a:tc>
                <a:extLst>
                  <a:ext uri="{0D108BD9-81ED-4DB2-BD59-A6C34878D82A}">
                    <a16:rowId xmlns:a16="http://schemas.microsoft.com/office/drawing/2014/main" val="348373624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4A71E35-005C-B349-A0F0-E676193895D0}"/>
              </a:ext>
            </a:extLst>
          </p:cNvPr>
          <p:cNvSpPr txBox="1"/>
          <p:nvPr/>
        </p:nvSpPr>
        <p:spPr>
          <a:xfrm>
            <a:off x="14147800" y="2999806"/>
            <a:ext cx="3924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 :  </a:t>
            </a:r>
            <a:r>
              <a:rPr kumimoji="0" lang="ko-KR" altLang="en-US" sz="2800" b="1" i="0" u="none" strike="noStrike" kern="1200" cap="none" spc="0" normalizeH="0" baseline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</a:t>
            </a:r>
            <a:r>
              <a:rPr kumimoji="0" lang="en-US" altLang="ko-KR" sz="2800" b="1" i="0" u="none" strike="noStrike" kern="1200" cap="none" spc="0" normalizeH="0" baseline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kumimoji="0" lang="ko-KR" altLang="en-US" sz="2800" b="1" i="0" u="none" strike="noStrike" kern="1200" cap="none" spc="0" normalizeH="0" baseline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05238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소개</a:t>
            </a:r>
            <a:endParaRPr lang="en-US" sz="35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1714500" y="2994716"/>
            <a:ext cx="8820150" cy="508893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2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표준편차</a:t>
            </a:r>
            <a:r>
              <a:rPr lang="en-US" altLang="ko-KR" sz="2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(se) </a:t>
            </a:r>
            <a:r>
              <a:rPr lang="ko-KR" altLang="en-US" sz="2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특성 </a:t>
            </a:r>
            <a:r>
              <a:rPr lang="en-US" altLang="ko-KR" sz="2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세포 핵 특성의 변동성</a:t>
            </a:r>
            <a:r>
              <a:rPr lang="en-US" altLang="ko-KR" sz="2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2800" b="1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19D1C2-F66F-CF07-28CA-AA799DC5C199}"/>
              </a:ext>
            </a:extLst>
          </p:cNvPr>
          <p:cNvGraphicFramePr>
            <a:graphicFrameLocks noGrp="1"/>
          </p:cNvGraphicFramePr>
          <p:nvPr/>
        </p:nvGraphicFramePr>
        <p:xfrm>
          <a:off x="1714501" y="3809735"/>
          <a:ext cx="15424149" cy="5607317"/>
        </p:xfrm>
        <a:graphic>
          <a:graphicData uri="http://schemas.openxmlformats.org/drawingml/2006/table">
            <a:tbl>
              <a:tblPr>
                <a:tableStyleId>{B4F82BF7-5CEE-43DE-BEC4-7A1A5F76DD6E}</a:tableStyleId>
              </a:tblPr>
              <a:tblGrid>
                <a:gridCol w="4152899">
                  <a:extLst>
                    <a:ext uri="{9D8B030D-6E8A-4147-A177-3AD203B41FA5}">
                      <a16:colId xmlns:a16="http://schemas.microsoft.com/office/drawing/2014/main" val="3525021042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2502742334"/>
                    </a:ext>
                  </a:extLst>
                </a:gridCol>
                <a:gridCol w="6432550">
                  <a:extLst>
                    <a:ext uri="{9D8B030D-6E8A-4147-A177-3AD203B41FA5}">
                      <a16:colId xmlns:a16="http://schemas.microsoft.com/office/drawing/2014/main" val="1986676727"/>
                    </a:ext>
                  </a:extLst>
                </a:gridCol>
              </a:tblGrid>
              <a:tr h="612587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Feature</a:t>
                      </a:r>
                    </a:p>
                  </a:txBody>
                  <a:tcPr marL="72999" marR="72999" marT="36500" marB="3650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의미</a:t>
                      </a:r>
                    </a:p>
                  </a:txBody>
                  <a:tcPr marL="72999" marR="72999" marT="36500" marB="3650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</a:p>
                  </a:txBody>
                  <a:tcPr marL="72999" marR="72999" marT="36500" marB="3650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639279"/>
                  </a:ext>
                </a:extLst>
              </a:tr>
              <a:tr h="49947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radius_se</a:t>
                      </a:r>
                      <a:endParaRPr lang="en-US" sz="2400" dirty="0"/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반지름의 표준편차</a:t>
                      </a: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변동성이 큰 경우 악성 가능성↑</a:t>
                      </a:r>
                    </a:p>
                  </a:txBody>
                  <a:tcPr marL="72999" marR="72999" marT="36500" marB="36500" anchor="ctr"/>
                </a:tc>
                <a:extLst>
                  <a:ext uri="{0D108BD9-81ED-4DB2-BD59-A6C34878D82A}">
                    <a16:rowId xmlns:a16="http://schemas.microsoft.com/office/drawing/2014/main" val="790923891"/>
                  </a:ext>
                </a:extLst>
              </a:tr>
              <a:tr h="49947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texture_se</a:t>
                      </a:r>
                      <a:endParaRPr lang="en-US" sz="2400" dirty="0"/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질감의 표준편차</a:t>
                      </a: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 내 </a:t>
                      </a:r>
                      <a:r>
                        <a:rPr lang="ko-KR" alt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불균일도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측정</a:t>
                      </a:r>
                    </a:p>
                  </a:txBody>
                  <a:tcPr marL="72999" marR="72999" marT="36500" marB="36500" anchor="ctr"/>
                </a:tc>
                <a:extLst>
                  <a:ext uri="{0D108BD9-81ED-4DB2-BD59-A6C34878D82A}">
                    <a16:rowId xmlns:a16="http://schemas.microsoft.com/office/drawing/2014/main" val="3209220834"/>
                  </a:ext>
                </a:extLst>
              </a:tr>
              <a:tr h="49947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perimeter_se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둘레의 표준편차</a:t>
                      </a: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외형의 변화량 반영</a:t>
                      </a:r>
                    </a:p>
                  </a:txBody>
                  <a:tcPr marL="72999" marR="72999" marT="36500" marB="36500" anchor="ctr"/>
                </a:tc>
                <a:extLst>
                  <a:ext uri="{0D108BD9-81ED-4DB2-BD59-A6C34878D82A}">
                    <a16:rowId xmlns:a16="http://schemas.microsoft.com/office/drawing/2014/main" val="2961732141"/>
                  </a:ext>
                </a:extLst>
              </a:tr>
              <a:tr h="49947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area_se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면적의 표준편차</a:t>
                      </a: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종양의 성장</a:t>
                      </a:r>
                      <a:r>
                        <a:rPr lang="en-US" altLang="ko-KR" sz="2400" dirty="0"/>
                        <a:t>/</a:t>
                      </a:r>
                      <a:r>
                        <a:rPr lang="ko-KR" altLang="en-US" sz="2400" dirty="0"/>
                        <a:t>변형 정도 판단에 사용</a:t>
                      </a:r>
                    </a:p>
                  </a:txBody>
                  <a:tcPr marL="72999" marR="72999" marT="36500" marB="36500" anchor="ctr"/>
                </a:tc>
                <a:extLst>
                  <a:ext uri="{0D108BD9-81ED-4DB2-BD59-A6C34878D82A}">
                    <a16:rowId xmlns:a16="http://schemas.microsoft.com/office/drawing/2014/main" val="1650417369"/>
                  </a:ext>
                </a:extLst>
              </a:tr>
              <a:tr h="49947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smoothness_se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매끄러움의 표준편차</a:t>
                      </a: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경계의 </a:t>
                      </a:r>
                      <a:r>
                        <a:rPr lang="ko-KR" altLang="en-US" sz="2400" dirty="0" err="1"/>
                        <a:t>불균일성</a:t>
                      </a:r>
                      <a:r>
                        <a:rPr lang="ko-KR" altLang="en-US" sz="2400" dirty="0"/>
                        <a:t> 반영</a:t>
                      </a:r>
                    </a:p>
                  </a:txBody>
                  <a:tcPr marL="72999" marR="72999" marT="36500" marB="36500" anchor="ctr"/>
                </a:tc>
                <a:extLst>
                  <a:ext uri="{0D108BD9-81ED-4DB2-BD59-A6C34878D82A}">
                    <a16:rowId xmlns:a16="http://schemas.microsoft.com/office/drawing/2014/main" val="3356194491"/>
                  </a:ext>
                </a:extLst>
              </a:tr>
              <a:tr h="49947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compactness_se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조밀도의 표준편차</a:t>
                      </a: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구조적인 불규칙성</a:t>
                      </a:r>
                    </a:p>
                  </a:txBody>
                  <a:tcPr marL="72999" marR="72999" marT="36500" marB="36500" anchor="ctr"/>
                </a:tc>
                <a:extLst>
                  <a:ext uri="{0D108BD9-81ED-4DB2-BD59-A6C34878D82A}">
                    <a16:rowId xmlns:a16="http://schemas.microsoft.com/office/drawing/2014/main" val="3839266803"/>
                  </a:ext>
                </a:extLst>
              </a:tr>
              <a:tr h="49947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concavity_se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오목함의 표준편차</a:t>
                      </a: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악성일수록 급격한 변화 많음</a:t>
                      </a:r>
                    </a:p>
                  </a:txBody>
                  <a:tcPr marL="72999" marR="72999" marT="36500" marB="36500" anchor="ctr"/>
                </a:tc>
                <a:extLst>
                  <a:ext uri="{0D108BD9-81ED-4DB2-BD59-A6C34878D82A}">
                    <a16:rowId xmlns:a16="http://schemas.microsoft.com/office/drawing/2014/main" val="801535557"/>
                  </a:ext>
                </a:extLst>
              </a:tr>
              <a:tr h="49947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concave </a:t>
                      </a: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points_se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오목 경계점의 표준편차</a:t>
                      </a: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변화가 많으면 악성 가능성↑</a:t>
                      </a:r>
                    </a:p>
                  </a:txBody>
                  <a:tcPr marL="72999" marR="72999" marT="36500" marB="36500" anchor="ctr"/>
                </a:tc>
                <a:extLst>
                  <a:ext uri="{0D108BD9-81ED-4DB2-BD59-A6C34878D82A}">
                    <a16:rowId xmlns:a16="http://schemas.microsoft.com/office/drawing/2014/main" val="4195050290"/>
                  </a:ext>
                </a:extLst>
              </a:tr>
              <a:tr h="49947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symmetry_se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대칭성의 표준편차</a:t>
                      </a: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악성에서 높게 나올 수 있음</a:t>
                      </a:r>
                    </a:p>
                  </a:txBody>
                  <a:tcPr marL="72999" marR="72999" marT="36500" marB="36500" anchor="ctr"/>
                </a:tc>
                <a:extLst>
                  <a:ext uri="{0D108BD9-81ED-4DB2-BD59-A6C34878D82A}">
                    <a16:rowId xmlns:a16="http://schemas.microsoft.com/office/drawing/2014/main" val="1601799508"/>
                  </a:ext>
                </a:extLst>
              </a:tr>
              <a:tr h="49947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fractal_dimension_se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복잡도의 표준편차</a:t>
                      </a: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높은 값은 불규칙한 구조 가능성 시사</a:t>
                      </a:r>
                    </a:p>
                  </a:txBody>
                  <a:tcPr marL="72999" marR="72999" marT="36500" marB="36500" anchor="ctr"/>
                </a:tc>
                <a:extLst>
                  <a:ext uri="{0D108BD9-81ED-4DB2-BD59-A6C34878D82A}">
                    <a16:rowId xmlns:a16="http://schemas.microsoft.com/office/drawing/2014/main" val="153134467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D95854B-8852-3CEF-1DC9-BE4C5567FDA4}"/>
              </a:ext>
            </a:extLst>
          </p:cNvPr>
          <p:cNvSpPr txBox="1"/>
          <p:nvPr/>
        </p:nvSpPr>
        <p:spPr>
          <a:xfrm>
            <a:off x="14147800" y="2999806"/>
            <a:ext cx="3924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 :  </a:t>
            </a:r>
            <a:r>
              <a:rPr kumimoji="0" lang="ko-KR" altLang="en-US" sz="2800" b="1" i="0" u="none" strike="noStrike" kern="1200" cap="none" spc="0" normalizeH="0" baseline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</a:t>
            </a:r>
            <a:r>
              <a:rPr kumimoji="0" lang="en-US" altLang="ko-KR" sz="2800" b="1" i="0" u="none" strike="noStrike" kern="1200" cap="none" spc="0" normalizeH="0" baseline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kumimoji="0" lang="ko-KR" altLang="en-US" sz="2800" b="1" i="0" u="none" strike="noStrike" kern="1200" cap="none" spc="0" normalizeH="0" baseline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80216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-127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0" name="Google Shape;180;p6"/>
          <p:cNvGraphicFramePr/>
          <p:nvPr>
            <p:extLst>
              <p:ext uri="{D42A27DB-BD31-4B8C-83A1-F6EECF244321}">
                <p14:modId xmlns:p14="http://schemas.microsoft.com/office/powerpoint/2010/main" val="4151568490"/>
              </p:ext>
            </p:extLst>
          </p:nvPr>
        </p:nvGraphicFramePr>
        <p:xfrm>
          <a:off x="850900" y="3327400"/>
          <a:ext cx="16857980" cy="6521700"/>
        </p:xfrm>
        <a:graphic>
          <a:graphicData uri="http://schemas.openxmlformats.org/drawingml/2006/table">
            <a:tbl>
              <a:tblPr>
                <a:noFill/>
                <a:tableStyleId>{B4F82BF7-5CEE-43DE-BEC4-7A1A5F76DD6E}</a:tableStyleId>
              </a:tblPr>
              <a:tblGrid>
                <a:gridCol w="5537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43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0" i="0" u="none" strike="noStrike" cap="none" dirty="0" err="1">
                          <a:solidFill>
                            <a:srgbClr val="59595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모델명</a:t>
                      </a:r>
                      <a:endParaRPr sz="2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6915" marR="36915" marT="36915" marB="36915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4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0" i="0" u="none" strike="noStrike" cap="none" dirty="0" err="1">
                          <a:solidFill>
                            <a:srgbClr val="59595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선정</a:t>
                      </a:r>
                      <a:r>
                        <a:rPr lang="en-US" sz="3500" b="0" i="0" u="none" strike="noStrike" cap="none" dirty="0">
                          <a:solidFill>
                            <a:srgbClr val="59595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3500" b="0" i="0" u="none" strike="noStrike" cap="none" dirty="0" err="1">
                          <a:solidFill>
                            <a:srgbClr val="59595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이유</a:t>
                      </a:r>
                      <a:endParaRPr sz="2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6915" marR="36915" marT="36915" marB="36915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4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43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Logistic Regression</a:t>
                      </a:r>
                      <a:endParaRPr sz="2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6915" marR="36915" marT="36915" marB="36915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선형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기반의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고전적인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분류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모델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간단하고 빠르지만 비선형일 경우 해석이 어려움</a:t>
                      </a:r>
                      <a:endParaRPr sz="2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6915" marR="36915" marT="36915" marB="36915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43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K-Nearest Neighbors (KNN)</a:t>
                      </a:r>
                      <a:endParaRPr sz="2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6915" marR="36915" marT="36915" marB="36915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거리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기반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비모수적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모델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직관적이고 데이터가 단순할 때 성능이 좋지만 대규모</a:t>
                      </a:r>
                      <a:r>
                        <a:rPr lang="en-US" altLang="ko-KR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고차원에서 성능이 저하됨</a:t>
                      </a:r>
                      <a:endParaRPr sz="2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6915" marR="36915" marT="36915" marB="36915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43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Decision Tree</a:t>
                      </a:r>
                      <a:endParaRPr sz="2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6915" marR="36915" marT="36915" marB="36915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질문을 통해 데이터를 분할하는 </a:t>
                      </a: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비선형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구조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모델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해석이 용이하지만 과적합의 가능성을 고려해야 함</a:t>
                      </a:r>
                      <a:endParaRPr sz="2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6915" marR="36915" marT="36915" marB="36915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43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Random Forest</a:t>
                      </a:r>
                      <a:endParaRPr sz="2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6915" marR="36915" marT="36915" marB="36915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다수의 결정 트리를 앙상블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높은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정확도와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과적합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완화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효과</a:t>
                      </a:r>
                      <a:r>
                        <a:rPr lang="ko-KR" alt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를 가지나 해석이 어렵고 예측시간이 </a:t>
                      </a:r>
                      <a:r>
                        <a:rPr lang="ko-KR" alt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길어짐</a:t>
                      </a:r>
                      <a:r>
                        <a:rPr lang="en-US" altLang="ko-KR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2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6915" marR="36915" marT="36915" marB="36915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2" name="Google Shape;182;p6"/>
          <p:cNvSpPr txBox="1"/>
          <p:nvPr/>
        </p:nvSpPr>
        <p:spPr>
          <a:xfrm>
            <a:off x="2209800" y="1435100"/>
            <a:ext cx="7340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모델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선정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기준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3" name="Google Shape;183;p6"/>
          <p:cNvSpPr txBox="1"/>
          <p:nvPr/>
        </p:nvSpPr>
        <p:spPr>
          <a:xfrm>
            <a:off x="304800" y="2641600"/>
            <a:ext cx="608076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1.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분류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모델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(Classification)</a:t>
            </a:r>
            <a:endParaRPr sz="3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9523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소개</a:t>
            </a:r>
            <a:endParaRPr lang="en-US" sz="35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1714500" y="2994716"/>
            <a:ext cx="8540750" cy="508893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2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worst(</a:t>
            </a:r>
            <a:r>
              <a:rPr lang="ko-KR" altLang="en-US" sz="2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최댓값</a:t>
            </a:r>
            <a:r>
              <a:rPr lang="en-US" altLang="ko-KR" sz="2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특성 </a:t>
            </a:r>
            <a:r>
              <a:rPr lang="en-US" altLang="ko-KR" sz="2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심한 특성</a:t>
            </a:r>
            <a:r>
              <a:rPr lang="en-US" altLang="ko-KR" sz="2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2800" b="1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CBD2EF-BCD3-0A6B-B230-515E297BBEA4}"/>
              </a:ext>
            </a:extLst>
          </p:cNvPr>
          <p:cNvGraphicFramePr>
            <a:graphicFrameLocks noGrp="1"/>
          </p:cNvGraphicFramePr>
          <p:nvPr/>
        </p:nvGraphicFramePr>
        <p:xfrm>
          <a:off x="1714500" y="3721445"/>
          <a:ext cx="15367001" cy="5771804"/>
        </p:xfrm>
        <a:graphic>
          <a:graphicData uri="http://schemas.openxmlformats.org/drawingml/2006/table">
            <a:tbl>
              <a:tblPr>
                <a:tableStyleId>{B4F82BF7-5CEE-43DE-BEC4-7A1A5F76DD6E}</a:tableStyleId>
              </a:tblPr>
              <a:tblGrid>
                <a:gridCol w="4892941">
                  <a:extLst>
                    <a:ext uri="{9D8B030D-6E8A-4147-A177-3AD203B41FA5}">
                      <a16:colId xmlns:a16="http://schemas.microsoft.com/office/drawing/2014/main" val="538994927"/>
                    </a:ext>
                  </a:extLst>
                </a:gridCol>
                <a:gridCol w="4537469">
                  <a:extLst>
                    <a:ext uri="{9D8B030D-6E8A-4147-A177-3AD203B41FA5}">
                      <a16:colId xmlns:a16="http://schemas.microsoft.com/office/drawing/2014/main" val="1504984469"/>
                    </a:ext>
                  </a:extLst>
                </a:gridCol>
                <a:gridCol w="5936591">
                  <a:extLst>
                    <a:ext uri="{9D8B030D-6E8A-4147-A177-3AD203B41FA5}">
                      <a16:colId xmlns:a16="http://schemas.microsoft.com/office/drawing/2014/main" val="2535050843"/>
                    </a:ext>
                  </a:extLst>
                </a:gridCol>
              </a:tblGrid>
              <a:tr h="64157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Feature</a:t>
                      </a:r>
                    </a:p>
                  </a:txBody>
                  <a:tcPr marL="72999" marR="72999" marT="36500" marB="3650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의미</a:t>
                      </a:r>
                    </a:p>
                  </a:txBody>
                  <a:tcPr marL="72999" marR="72999" marT="36500" marB="3650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</a:p>
                  </a:txBody>
                  <a:tcPr marL="72999" marR="72999" marT="36500" marB="3650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7494"/>
                  </a:ext>
                </a:extLst>
              </a:tr>
              <a:tr h="51302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radius_worst</a:t>
                      </a:r>
                      <a:endParaRPr lang="en-US" sz="2400" dirty="0"/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반지름의 최대값</a:t>
                      </a: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크기가 크면 악성 가능성↑</a:t>
                      </a:r>
                    </a:p>
                  </a:txBody>
                  <a:tcPr marL="72999" marR="72999" marT="36500" marB="36500" anchor="ctr"/>
                </a:tc>
                <a:extLst>
                  <a:ext uri="{0D108BD9-81ED-4DB2-BD59-A6C34878D82A}">
                    <a16:rowId xmlns:a16="http://schemas.microsoft.com/office/drawing/2014/main" val="3607853049"/>
                  </a:ext>
                </a:extLst>
              </a:tr>
              <a:tr h="51302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texture_worst</a:t>
                      </a:r>
                      <a:endParaRPr lang="en-US" sz="2400" dirty="0"/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질감의 최대값</a:t>
                      </a: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조직의 </a:t>
                      </a:r>
                      <a:r>
                        <a:rPr lang="ko-KR" alt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불균일성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강조</a:t>
                      </a:r>
                    </a:p>
                  </a:txBody>
                  <a:tcPr marL="72999" marR="72999" marT="36500" marB="36500" anchor="ctr"/>
                </a:tc>
                <a:extLst>
                  <a:ext uri="{0D108BD9-81ED-4DB2-BD59-A6C34878D82A}">
                    <a16:rowId xmlns:a16="http://schemas.microsoft.com/office/drawing/2014/main" val="1593717228"/>
                  </a:ext>
                </a:extLst>
              </a:tr>
              <a:tr h="51302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perimeter_worst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둘레의 최대값</a:t>
                      </a: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외형이 크고 복잡한 경우 반영</a:t>
                      </a:r>
                    </a:p>
                  </a:txBody>
                  <a:tcPr marL="72999" marR="72999" marT="36500" marB="36500" anchor="ctr"/>
                </a:tc>
                <a:extLst>
                  <a:ext uri="{0D108BD9-81ED-4DB2-BD59-A6C34878D82A}">
                    <a16:rowId xmlns:a16="http://schemas.microsoft.com/office/drawing/2014/main" val="752024239"/>
                  </a:ext>
                </a:extLst>
              </a:tr>
              <a:tr h="51302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area_worst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면적의 최대값</a:t>
                      </a: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큰 종양의 가능성</a:t>
                      </a:r>
                    </a:p>
                  </a:txBody>
                  <a:tcPr marL="72999" marR="72999" marT="36500" marB="36500" anchor="ctr"/>
                </a:tc>
                <a:extLst>
                  <a:ext uri="{0D108BD9-81ED-4DB2-BD59-A6C34878D82A}">
                    <a16:rowId xmlns:a16="http://schemas.microsoft.com/office/drawing/2014/main" val="4120356753"/>
                  </a:ext>
                </a:extLst>
              </a:tr>
              <a:tr h="51302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smoothness_worst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매끄러움의 최댓값</a:t>
                      </a: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매끄럽지 않은 경계일 가능성</a:t>
                      </a:r>
                    </a:p>
                  </a:txBody>
                  <a:tcPr marL="72999" marR="72999" marT="36500" marB="36500" anchor="ctr"/>
                </a:tc>
                <a:extLst>
                  <a:ext uri="{0D108BD9-81ED-4DB2-BD59-A6C34878D82A}">
                    <a16:rowId xmlns:a16="http://schemas.microsoft.com/office/drawing/2014/main" val="1286590611"/>
                  </a:ext>
                </a:extLst>
              </a:tr>
              <a:tr h="51302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compactness_worst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조밀도의 최댓값</a:t>
                      </a: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종양 밀도 최대 수준</a:t>
                      </a:r>
                    </a:p>
                  </a:txBody>
                  <a:tcPr marL="72999" marR="72999" marT="36500" marB="36500" anchor="ctr"/>
                </a:tc>
                <a:extLst>
                  <a:ext uri="{0D108BD9-81ED-4DB2-BD59-A6C34878D82A}">
                    <a16:rowId xmlns:a16="http://schemas.microsoft.com/office/drawing/2014/main" val="3697309382"/>
                  </a:ext>
                </a:extLst>
              </a:tr>
              <a:tr h="51302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concavity_worst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오목한 정도의 최댓값</a:t>
                      </a: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악성 종양은 오목함이 두드러짐</a:t>
                      </a:r>
                    </a:p>
                  </a:txBody>
                  <a:tcPr marL="72999" marR="72999" marT="36500" marB="36500" anchor="ctr"/>
                </a:tc>
                <a:extLst>
                  <a:ext uri="{0D108BD9-81ED-4DB2-BD59-A6C34878D82A}">
                    <a16:rowId xmlns:a16="http://schemas.microsoft.com/office/drawing/2014/main" val="2968508320"/>
                  </a:ext>
                </a:extLst>
              </a:tr>
              <a:tr h="51302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concave </a:t>
                      </a:r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points_worst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오목 경계점의 최댓값</a:t>
                      </a: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악성일수록 경계 복잡함</a:t>
                      </a:r>
                    </a:p>
                  </a:txBody>
                  <a:tcPr marL="72999" marR="72999" marT="36500" marB="36500" anchor="ctr"/>
                </a:tc>
                <a:extLst>
                  <a:ext uri="{0D108BD9-81ED-4DB2-BD59-A6C34878D82A}">
                    <a16:rowId xmlns:a16="http://schemas.microsoft.com/office/drawing/2014/main" val="4294095523"/>
                  </a:ext>
                </a:extLst>
              </a:tr>
              <a:tr h="51302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symmetry_worst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대칭성 최댓값</a:t>
                      </a: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대칭이 무너졌을 때 악성 가능성↑</a:t>
                      </a:r>
                    </a:p>
                  </a:txBody>
                  <a:tcPr marL="72999" marR="72999" marT="36500" marB="36500" anchor="ctr"/>
                </a:tc>
                <a:extLst>
                  <a:ext uri="{0D108BD9-81ED-4DB2-BD59-A6C34878D82A}">
                    <a16:rowId xmlns:a16="http://schemas.microsoft.com/office/drawing/2014/main" val="2010043403"/>
                  </a:ext>
                </a:extLst>
              </a:tr>
              <a:tr h="51302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fractal_dimension_worst</a:t>
                      </a:r>
                      <a:endParaRPr 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복잡도의 최댓값</a:t>
                      </a:r>
                    </a:p>
                  </a:txBody>
                  <a:tcPr marL="72999" marR="72999" marT="36500" marB="36500" anchor="ctr"/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종양 경계의 불규칙성이 클 때</a:t>
                      </a:r>
                    </a:p>
                  </a:txBody>
                  <a:tcPr marL="72999" marR="72999" marT="36500" marB="36500" anchor="ctr"/>
                </a:tc>
                <a:extLst>
                  <a:ext uri="{0D108BD9-81ED-4DB2-BD59-A6C34878D82A}">
                    <a16:rowId xmlns:a16="http://schemas.microsoft.com/office/drawing/2014/main" val="21400230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038EF41-7470-1FE5-C4C7-B3F70AEFFF1C}"/>
              </a:ext>
            </a:extLst>
          </p:cNvPr>
          <p:cNvSpPr txBox="1"/>
          <p:nvPr/>
        </p:nvSpPr>
        <p:spPr>
          <a:xfrm>
            <a:off x="14147800" y="2999806"/>
            <a:ext cx="3924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 :  </a:t>
            </a:r>
            <a:r>
              <a:rPr kumimoji="0" lang="ko-KR" altLang="en-US" sz="2800" b="1" i="0" u="none" strike="noStrike" kern="1200" cap="none" spc="0" normalizeH="0" baseline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</a:t>
            </a:r>
            <a:r>
              <a:rPr kumimoji="0" lang="en-US" altLang="ko-KR" sz="2800" b="1" i="0" u="none" strike="noStrike" kern="1200" cap="none" spc="0" normalizeH="0" baseline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kumimoji="0" lang="ko-KR" altLang="en-US" sz="2800" b="1" i="0" u="none" strike="noStrike" kern="1200" cap="none" spc="0" normalizeH="0" baseline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85424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8900" y="1447800"/>
            <a:ext cx="83185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(EDA)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71020" y="3443405"/>
            <a:ext cx="6781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데이터프레임의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(row)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열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(column)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구조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열의 데이터 타입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등을 확인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/>
          <a:srcRect b="55340"/>
          <a:stretch>
            <a:fillRect/>
          </a:stretch>
        </p:blipFill>
        <p:spPr>
          <a:xfrm>
            <a:off x="2343150" y="2411184"/>
            <a:ext cx="6480189" cy="4356517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/>
          <a:srcRect t="75600" b="4090"/>
          <a:stretch>
            <a:fillRect/>
          </a:stretch>
        </p:blipFill>
        <p:spPr>
          <a:xfrm>
            <a:off x="2343150" y="7552113"/>
            <a:ext cx="6499239" cy="1987028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12420" y="6458461"/>
            <a:ext cx="4480098" cy="1130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482270" y="7958579"/>
            <a:ext cx="3492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결측값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3" name="TextBox 14"/>
          <p:cNvSpPr txBox="1"/>
          <p:nvPr/>
        </p:nvSpPr>
        <p:spPr>
          <a:xfrm>
            <a:off x="5091205" y="6581448"/>
            <a:ext cx="3492501" cy="945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800" b="1" i="0" u="none" strike="noStrike" kern="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.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800" b="1" i="0" u="none" strike="noStrike" kern="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D3786B-764A-B6DC-5BB5-1B15A3A4B9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1266" y="2362200"/>
            <a:ext cx="6323006" cy="74843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44F9B1-03DF-3879-6A95-043811E444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7905" y="2298700"/>
            <a:ext cx="5880489" cy="77330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8900" y="1447800"/>
            <a:ext cx="77851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(EDA)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F3FCF3-FF93-F8FE-7E2D-2BCF6B5EA1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0194" y="2555121"/>
            <a:ext cx="8247611" cy="7551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59BEEB-DB22-C0D2-CE93-41C35D790E58}"/>
              </a:ext>
            </a:extLst>
          </p:cNvPr>
          <p:cNvSpPr txBox="1"/>
          <p:nvPr/>
        </p:nvSpPr>
        <p:spPr>
          <a:xfrm>
            <a:off x="1715114" y="2389615"/>
            <a:ext cx="3201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상관계수 </a:t>
            </a:r>
            <a:r>
              <a:rPr lang="ko-KR" altLang="en-US"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히트맵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8900" y="1447800"/>
            <a:ext cx="77851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(EDA)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36791" y="3474655"/>
            <a:ext cx="510323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상관관계를 가지는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상관계수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0.8)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78964" y="5985861"/>
            <a:ext cx="7696200" cy="237698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10094" y="8532931"/>
            <a:ext cx="9460173" cy="15472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02835" y="6805284"/>
            <a:ext cx="58610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0.8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이상으로 너무 유사한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쌍은 중복 정보로 간주하고 그 중 하나를 삭제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835" y="8662712"/>
            <a:ext cx="47874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원본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개수와 제거 후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개수 출력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화살표: 오른쪽 18"/>
          <p:cNvSpPr/>
          <p:nvPr/>
        </p:nvSpPr>
        <p:spPr>
          <a:xfrm>
            <a:off x="7131468" y="3429000"/>
            <a:ext cx="1674241" cy="86677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화살표: 오른쪽 19"/>
          <p:cNvSpPr/>
          <p:nvPr/>
        </p:nvSpPr>
        <p:spPr>
          <a:xfrm>
            <a:off x="6402959" y="8768184"/>
            <a:ext cx="1674241" cy="86677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화살표: 오른쪽 20"/>
          <p:cNvSpPr/>
          <p:nvPr/>
        </p:nvSpPr>
        <p:spPr>
          <a:xfrm>
            <a:off x="7334797" y="6956544"/>
            <a:ext cx="1674241" cy="86677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2D2FC3-A5CB-3E08-219C-062D2A43A5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3712" y="1180827"/>
            <a:ext cx="8603746" cy="451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4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8900" y="1447800"/>
            <a:ext cx="77851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(EDA)</a:t>
            </a:r>
          </a:p>
        </p:txBody>
      </p:sp>
      <p:sp>
        <p:nvSpPr>
          <p:cNvPr id="7" name="Google Shape;291;p61">
            <a:extLst>
              <a:ext uri="{FF2B5EF4-FFF2-40B4-BE49-F238E27FC236}">
                <a16:creationId xmlns:a16="http://schemas.microsoft.com/office/drawing/2014/main" id="{EB03AAF6-5DC8-2DEA-EDBC-7158EFE708BA}"/>
              </a:ext>
            </a:extLst>
          </p:cNvPr>
          <p:cNvSpPr txBox="1"/>
          <p:nvPr/>
        </p:nvSpPr>
        <p:spPr>
          <a:xfrm>
            <a:off x="1174750" y="4337186"/>
            <a:ext cx="8903494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Feature의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왜도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/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첨도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endParaRPr lang="en-US"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왜도가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너무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크면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Wingdings" panose="05000000000000000000" pitchFamily="2" charset="2"/>
              </a:rPr>
              <a:t>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log1p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5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첨도가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너무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크면</a:t>
            </a:r>
            <a:r>
              <a:rPr lang="en-US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Wingdings" panose="05000000000000000000" pitchFamily="2" charset="2"/>
              </a:rPr>
              <a:t>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Winsorization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+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PowerTransformer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(method='yeo-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johnson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’)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3FA8CF-23E2-EE6A-F6AE-C15685095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500" y="1308100"/>
            <a:ext cx="6197600" cy="84633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108DFF-9CDC-A8D5-9D39-DD0ECBBCC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8093" y="1168400"/>
            <a:ext cx="7434263" cy="848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8900" y="1447800"/>
            <a:ext cx="77851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(EDA)</a:t>
            </a:r>
          </a:p>
        </p:txBody>
      </p:sp>
      <p:sp>
        <p:nvSpPr>
          <p:cNvPr id="7" name="Google Shape;345;g35e14e03b5e_3_0">
            <a:extLst>
              <a:ext uri="{FF2B5EF4-FFF2-40B4-BE49-F238E27FC236}">
                <a16:creationId xmlns:a16="http://schemas.microsoft.com/office/drawing/2014/main" id="{FFAA5E16-A49C-E50F-F34B-5CA2EF4F7F3E}"/>
              </a:ext>
            </a:extLst>
          </p:cNvPr>
          <p:cNvSpPr txBox="1"/>
          <p:nvPr/>
        </p:nvSpPr>
        <p:spPr>
          <a:xfrm>
            <a:off x="1713497" y="2628900"/>
            <a:ext cx="15405000" cy="286228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000" dirty="0">
                <a:solidFill>
                  <a:schemeClr val="dk1"/>
                </a:solidFill>
                <a:latin typeface="맑은 고딕"/>
                <a:ea typeface="맑은 고딕"/>
              </a:rPr>
              <a:t>각 수치형 컬럼에 대해 정규성</a:t>
            </a:r>
            <a:r>
              <a:rPr lang="en-US" altLang="ko-KR" sz="3000" dirty="0">
                <a:solidFill>
                  <a:schemeClr val="dk1"/>
                </a:solidFill>
                <a:latin typeface="맑은 고딕"/>
                <a:ea typeface="맑은 고딕"/>
              </a:rPr>
              <a:t>(</a:t>
            </a:r>
            <a:r>
              <a:rPr lang="ko-KR" altLang="en-US" sz="3000" dirty="0">
                <a:solidFill>
                  <a:schemeClr val="dk1"/>
                </a:solidFill>
                <a:latin typeface="맑은 고딕"/>
                <a:ea typeface="맑은 고딕"/>
              </a:rPr>
              <a:t>정규분포 여부</a:t>
            </a:r>
            <a:r>
              <a:rPr lang="en-US" altLang="ko-KR" sz="3000" dirty="0">
                <a:solidFill>
                  <a:schemeClr val="dk1"/>
                </a:solidFill>
                <a:latin typeface="맑은 고딕"/>
                <a:ea typeface="맑은 고딕"/>
              </a:rPr>
              <a:t>) </a:t>
            </a:r>
            <a:r>
              <a:rPr lang="ko-KR" altLang="en-US" sz="3000" dirty="0">
                <a:solidFill>
                  <a:schemeClr val="dk1"/>
                </a:solidFill>
                <a:latin typeface="맑은 고딕"/>
                <a:ea typeface="맑은 고딕"/>
              </a:rPr>
              <a:t>확인 </a:t>
            </a:r>
            <a:r>
              <a:rPr lang="en-US" altLang="ko-KR" sz="3000" dirty="0">
                <a:solidFill>
                  <a:schemeClr val="dk1"/>
                </a:solidFill>
                <a:latin typeface="맑은 고딕"/>
                <a:ea typeface="맑은 고딕"/>
              </a:rPr>
              <a:t>(QQ plot)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000" dirty="0">
              <a:solidFill>
                <a:schemeClr val="dk1"/>
              </a:solidFill>
              <a:latin typeface="맑은 고딕"/>
              <a:ea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000" dirty="0">
              <a:solidFill>
                <a:schemeClr val="dk1"/>
              </a:solidFill>
              <a:latin typeface="맑은 고딕"/>
              <a:ea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000" dirty="0">
              <a:solidFill>
                <a:schemeClr val="dk1"/>
              </a:solidFill>
              <a:latin typeface="맑은 고딕"/>
              <a:ea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000" dirty="0">
              <a:solidFill>
                <a:schemeClr val="dk1"/>
              </a:solidFill>
              <a:latin typeface="맑은 고딕"/>
              <a:ea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000" dirty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F1CA0C3-C302-DA99-7598-F2D65CCAD4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45999" y="3918613"/>
            <a:ext cx="5131251" cy="41490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47B3E66-D35B-ABB7-BEBE-D96CCAF25F0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643022" y="3930218"/>
            <a:ext cx="5232222" cy="41490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FC8C813-BEE3-781E-20CF-1B978D52A73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045722" y="3930218"/>
            <a:ext cx="5263356" cy="413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0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8900" y="1447800"/>
            <a:ext cx="77851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(EDA)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4F3CA7-145F-4FE9-C60D-9B16234865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91075" y="2514600"/>
            <a:ext cx="8387292" cy="7807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96515D-791C-EE4B-326C-FFD66212F08E}"/>
              </a:ext>
            </a:extLst>
          </p:cNvPr>
          <p:cNvSpPr txBox="1"/>
          <p:nvPr/>
        </p:nvSpPr>
        <p:spPr>
          <a:xfrm>
            <a:off x="1715114" y="2389615"/>
            <a:ext cx="3201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상관계수 </a:t>
            </a:r>
            <a:r>
              <a:rPr lang="ko-KR" altLang="en-US"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히트맵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08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8900" y="1447800"/>
            <a:ext cx="83185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(EDA)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44DBD9-6B65-89B9-5FF3-E84886DD54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03029" y="3918613"/>
            <a:ext cx="5617191" cy="41490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56C093-9F6E-CE65-A511-EA9591044A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450538" y="3930218"/>
            <a:ext cx="5617190" cy="41490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244D55B-9A5A-6E7A-CB8D-9FB366E8F50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876660" y="3930218"/>
            <a:ext cx="5601480" cy="41374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C5BA01D-1D10-A24C-9BA1-D0E371A0F641}"/>
              </a:ext>
            </a:extLst>
          </p:cNvPr>
          <p:cNvSpPr txBox="1"/>
          <p:nvPr/>
        </p:nvSpPr>
        <p:spPr>
          <a:xfrm>
            <a:off x="1467685" y="2847084"/>
            <a:ext cx="1667977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2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양성</a:t>
            </a:r>
            <a:r>
              <a:rPr lang="en-US" altLang="ko-KR" sz="2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(Benign)</a:t>
            </a:r>
            <a:r>
              <a:rPr lang="ko-KR" altLang="en-US" sz="2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악성</a:t>
            </a:r>
            <a:r>
              <a:rPr lang="en-US" altLang="ko-KR" sz="2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(Malignant) </a:t>
            </a:r>
            <a:r>
              <a:rPr lang="ko-KR" altLang="en-US" sz="2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진단을 어떻게 구분하는지 분포를 통해 시각적으로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6474F-6217-201E-397F-6821623E071C}"/>
              </a:ext>
            </a:extLst>
          </p:cNvPr>
          <p:cNvSpPr txBox="1"/>
          <p:nvPr/>
        </p:nvSpPr>
        <p:spPr>
          <a:xfrm>
            <a:off x="1467685" y="914400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분포</a:t>
            </a:r>
          </a:p>
        </p:txBody>
      </p:sp>
    </p:spTree>
    <p:extLst>
      <p:ext uri="{BB962C8B-B14F-4D97-AF65-F5344CB8AC3E}">
        <p14:creationId xmlns:p14="http://schemas.microsoft.com/office/powerpoint/2010/main" val="236832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1358900" y="1447800"/>
            <a:ext cx="943102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kumimoji="0" lang="ko-KR" altLang="en-US" sz="3500" b="0" i="0" u="none" strike="noStrike" kern="1200" cap="none" spc="0" normalizeH="0" baseline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kumimoji="0" lang="ko-KR" alt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Logistic Regression Classifier</a:t>
            </a:r>
            <a:endParaRPr kumimoji="0" lang="en-US" altLang="ko-KR" sz="3500" b="0" i="0" u="none" strike="noStrike" kern="1200" cap="none" spc="0" normalizeH="0" baseline="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Google Shape;867;p22">
            <a:extLst>
              <a:ext uri="{FF2B5EF4-FFF2-40B4-BE49-F238E27FC236}">
                <a16:creationId xmlns:a16="http://schemas.microsoft.com/office/drawing/2014/main" id="{837607EA-2DA5-F53F-4183-C2E2B2C5BF08}"/>
              </a:ext>
            </a:extLst>
          </p:cNvPr>
          <p:cNvSpPr txBox="1"/>
          <p:nvPr/>
        </p:nvSpPr>
        <p:spPr>
          <a:xfrm>
            <a:off x="1484897" y="2628900"/>
            <a:ext cx="154051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hyperparameter를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사용하여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7ACBE2-49E5-E06E-858C-C7569B0517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71870" y="3676650"/>
            <a:ext cx="5303931" cy="46236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D872A4C-09FD-A29D-B9A6-97875A1F91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40858" y="3686834"/>
            <a:ext cx="5723571" cy="460329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E08325-FF5D-04B8-43C0-3D5547C6B1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564429" y="3949381"/>
            <a:ext cx="5723571" cy="4031291"/>
          </a:xfrm>
          <a:prstGeom prst="rect">
            <a:avLst/>
          </a:prstGeom>
        </p:spPr>
      </p:pic>
      <p:sp>
        <p:nvSpPr>
          <p:cNvPr id="7" name="Google Shape;522;g35ee6dd6e44_0_195">
            <a:extLst>
              <a:ext uri="{FF2B5EF4-FFF2-40B4-BE49-F238E27FC236}">
                <a16:creationId xmlns:a16="http://schemas.microsoft.com/office/drawing/2014/main" id="{0A16B855-1818-A09B-301F-AA7E93BBDA6C}"/>
              </a:ext>
            </a:extLst>
          </p:cNvPr>
          <p:cNvSpPr txBox="1"/>
          <p:nvPr/>
        </p:nvSpPr>
        <p:spPr>
          <a:xfrm>
            <a:off x="4543870" y="8845768"/>
            <a:ext cx="1081043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 0.9581, Accuracy : 0.9649, F1 score : 0.9524</a:t>
            </a:r>
          </a:p>
        </p:txBody>
      </p:sp>
    </p:spTree>
    <p:extLst>
      <p:ext uri="{BB962C8B-B14F-4D97-AF65-F5344CB8AC3E}">
        <p14:creationId xmlns:p14="http://schemas.microsoft.com/office/powerpoint/2010/main" val="16665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35ee6dd6e44_0_24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5ee6dd6e44_0_245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5ee6dd6e44_0_24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5ee6dd6e44_0_24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5ee6dd6e44_0_245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281" name="Google Shape;281;g35ee6dd6e44_0_245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82" name="Google Shape;282;g35ee6dd6e44_0_245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84" name="Google Shape;284;g35ee6dd6e44_0_245"/>
          <p:cNvSpPr txBox="1"/>
          <p:nvPr/>
        </p:nvSpPr>
        <p:spPr>
          <a:xfrm>
            <a:off x="2425700" y="2681729"/>
            <a:ext cx="1090930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Default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분석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285" name="Google Shape;285;g35ee6dd6e44_0_245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Learning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Curve</a:t>
            </a:r>
            <a:endParaRPr lang="en-US" alt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gap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~ 0 :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not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overfitting</a:t>
            </a: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287" name="그림 286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9646661" y="3708399"/>
            <a:ext cx="7181644" cy="5694917"/>
          </a:xfrm>
          <a:prstGeom prst="rect">
            <a:avLst/>
          </a:prstGeom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13C6ECB7-A505-48E5-0EA6-338F85442498}"/>
              </a:ext>
            </a:extLst>
          </p:cNvPr>
          <p:cNvSpPr txBox="1"/>
          <p:nvPr/>
        </p:nvSpPr>
        <p:spPr>
          <a:xfrm>
            <a:off x="1358900" y="1447800"/>
            <a:ext cx="943102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kumimoji="0" lang="ko-KR" altLang="en-US" sz="3500" b="0" i="0" u="none" strike="noStrike" kern="1200" cap="none" spc="0" normalizeH="0" baseline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kumimoji="0" lang="ko-KR" alt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Logistic Regression Classifier</a:t>
            </a:r>
            <a:endParaRPr kumimoji="0" lang="en-US" altLang="ko-KR" sz="3500" b="0" i="0" u="none" strike="noStrike" kern="1200" cap="none" spc="0" normalizeH="0" baseline="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93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-12700" y="2286000"/>
            <a:ext cx="185674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0" name="Google Shape;180;p6"/>
          <p:cNvGraphicFramePr/>
          <p:nvPr>
            <p:extLst>
              <p:ext uri="{D42A27DB-BD31-4B8C-83A1-F6EECF244321}">
                <p14:modId xmlns:p14="http://schemas.microsoft.com/office/powerpoint/2010/main" val="927489230"/>
              </p:ext>
            </p:extLst>
          </p:nvPr>
        </p:nvGraphicFramePr>
        <p:xfrm>
          <a:off x="850900" y="3327400"/>
          <a:ext cx="16857980" cy="6521700"/>
        </p:xfrm>
        <a:graphic>
          <a:graphicData uri="http://schemas.openxmlformats.org/drawingml/2006/table">
            <a:tbl>
              <a:tblPr>
                <a:noFill/>
                <a:tableStyleId>{B4F82BF7-5CEE-43DE-BEC4-7A1A5F76DD6E}</a:tableStyleId>
              </a:tblPr>
              <a:tblGrid>
                <a:gridCol w="5537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43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0" i="0" u="none" strike="noStrike" cap="none" dirty="0" err="1">
                          <a:solidFill>
                            <a:srgbClr val="59595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모델명</a:t>
                      </a:r>
                      <a:endParaRPr sz="2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6915" marR="36915" marT="36915" marB="36915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4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0" i="0" u="none" strike="noStrike" cap="none" dirty="0" err="1">
                          <a:solidFill>
                            <a:srgbClr val="59595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선정</a:t>
                      </a:r>
                      <a:r>
                        <a:rPr lang="en-US" sz="3500" b="0" i="0" u="none" strike="noStrike" cap="none" dirty="0">
                          <a:solidFill>
                            <a:srgbClr val="59595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3500" b="0" i="0" u="none" strike="noStrike" cap="none" dirty="0" err="1">
                          <a:solidFill>
                            <a:srgbClr val="59595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이유</a:t>
                      </a:r>
                      <a:endParaRPr sz="2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6915" marR="36915" marT="36915" marB="36915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4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43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36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Linear Regression</a:t>
                      </a:r>
                      <a:endParaRPr lang="en-US" altLang="ko-KR" sz="20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6915" marR="36915" marT="36915" marB="36915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선형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기반의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고전적인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분류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모델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간단하고 빠르지만 비선형일 경우 해석이 어려움</a:t>
                      </a:r>
                      <a:endParaRPr sz="2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6915" marR="36915" marT="36915" marB="36915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43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Ridge/Lasso Regression</a:t>
                      </a:r>
                      <a:endParaRPr sz="2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6915" marR="36915" marT="36915" marB="36915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선형회귀에서 정규화를 추가한 모델</a:t>
                      </a:r>
                      <a:r>
                        <a:rPr lang="en-US" altLang="ko-KR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과적합을 방지할 수 있고 특성 선택이 가능하나 </a:t>
                      </a:r>
                      <a:r>
                        <a:rPr lang="ko-KR" alt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하이퍼파라미터</a:t>
                      </a:r>
                      <a:r>
                        <a:rPr lang="ko-KR" alt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조정이 필요</a:t>
                      </a:r>
                      <a:endParaRPr sz="2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6915" marR="36915" marT="36915" marB="36915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43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Random Forest Regression</a:t>
                      </a:r>
                      <a:endParaRPr sz="2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6915" marR="36915" marT="36915" marB="36915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다수의 회귀 트리 앙상블</a:t>
                      </a:r>
                      <a:r>
                        <a:rPr lang="en-US" altLang="ko-KR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고차원 데이터에 강력하고 </a:t>
                      </a:r>
                      <a:r>
                        <a:rPr lang="ko-KR" alt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과적합</a:t>
                      </a:r>
                      <a:r>
                        <a:rPr lang="ko-KR" alt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감소 효과가 있으나 예측 시간이 길어지고 해석이 어려움</a:t>
                      </a:r>
                      <a:r>
                        <a:rPr lang="en-US" altLang="ko-KR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2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6915" marR="36915" marT="36915" marB="36915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43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XGBoost</a:t>
                      </a:r>
                      <a:r>
                        <a:rPr 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/ </a:t>
                      </a:r>
                      <a:r>
                        <a:rPr 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LightGBM</a:t>
                      </a:r>
                      <a:endParaRPr sz="2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6915" marR="36915" marT="36915" marB="36915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부스팅</a:t>
                      </a:r>
                      <a:r>
                        <a:rPr lang="ko-KR" alt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기능이 포함된 강력한 성능의 모델</a:t>
                      </a:r>
                      <a:r>
                        <a:rPr lang="en-US" altLang="ko-KR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대규모 데이터 처리에 효율적이나 </a:t>
                      </a:r>
                      <a:r>
                        <a:rPr lang="ko-KR" altLang="en-US" sz="3300" b="0" i="0" u="none" strike="noStrike" cap="none" dirty="0" err="1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하이퍼파라미터</a:t>
                      </a:r>
                      <a:r>
                        <a:rPr lang="ko-KR" altLang="en-US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조정과 해석이 어려움</a:t>
                      </a:r>
                      <a:r>
                        <a:rPr lang="en-US" altLang="ko-KR" sz="3300" b="0" i="0" u="none" strike="noStrike" cap="none" dirty="0">
                          <a:solidFill>
                            <a:srgbClr val="78787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2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6915" marR="36915" marT="36915" marB="36915" anchor="ctr">
                    <a:lnL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8787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2" name="Google Shape;182;p6"/>
          <p:cNvSpPr txBox="1"/>
          <p:nvPr/>
        </p:nvSpPr>
        <p:spPr>
          <a:xfrm>
            <a:off x="2209800" y="1435100"/>
            <a:ext cx="7340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모델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선정</a:t>
            </a:r>
            <a:r>
              <a:rPr lang="en-US" sz="4300" b="0" i="0" u="none" strike="noStrike" cap="non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300" b="0" i="0" u="none" strike="noStrike" cap="non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기준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Google Shape;183;p6">
            <a:extLst>
              <a:ext uri="{FF2B5EF4-FFF2-40B4-BE49-F238E27FC236}">
                <a16:creationId xmlns:a16="http://schemas.microsoft.com/office/drawing/2014/main" id="{63F7B767-C69F-5BF6-EA06-54D7B4D02824}"/>
              </a:ext>
            </a:extLst>
          </p:cNvPr>
          <p:cNvSpPr txBox="1"/>
          <p:nvPr/>
        </p:nvSpPr>
        <p:spPr>
          <a:xfrm>
            <a:off x="304800" y="2641600"/>
            <a:ext cx="608076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2. </a:t>
            </a:r>
            <a:r>
              <a:rPr lang="ko-KR" altLang="en-US" sz="35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회귀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3500" b="0" i="0" u="none" strike="noStrike" cap="none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모델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(</a:t>
            </a:r>
            <a:r>
              <a:rPr lang="en-US" sz="3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Regression</a:t>
            </a:r>
            <a:r>
              <a:rPr lang="en-US" sz="35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)</a:t>
            </a:r>
            <a:endParaRPr sz="3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7172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1358900" y="1447800"/>
            <a:ext cx="8998758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kumimoji="0" lang="ko-KR" altLang="en-US" sz="3500" b="0" i="0" u="none" strike="noStrike" kern="1200" cap="none" spc="0" normalizeH="0" baseline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kumimoji="0" lang="ko-KR" alt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Logistic Regression Classifier</a:t>
            </a:r>
            <a:endParaRPr kumimoji="0" lang="en-US" altLang="ko-KR" sz="3500" b="0" i="0" u="none" strike="noStrike" kern="1200" cap="none" spc="0" normalizeH="0" baseline="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Google Shape;867;p22">
            <a:extLst>
              <a:ext uri="{FF2B5EF4-FFF2-40B4-BE49-F238E27FC236}">
                <a16:creationId xmlns:a16="http://schemas.microsoft.com/office/drawing/2014/main" id="{26FC3528-DA09-994F-C08D-757678CB989B}"/>
              </a:ext>
            </a:extLst>
          </p:cNvPr>
          <p:cNvSpPr txBox="1"/>
          <p:nvPr/>
        </p:nvSpPr>
        <p:spPr>
          <a:xfrm>
            <a:off x="1427747" y="2628900"/>
            <a:ext cx="15405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GridSearchCV를</a:t>
            </a: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사용하여</a:t>
            </a: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최적화된</a:t>
            </a:r>
            <a:r>
              <a:rPr lang="en-US" altLang="ko-KR" sz="3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hyperparameter를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사용하여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분</a:t>
            </a: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석</a:t>
            </a:r>
            <a:endParaRPr lang="en-US" altLang="ko-KR" sz="3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{'C': 50, '</a:t>
            </a:r>
            <a:r>
              <a:rPr lang="en-US" altLang="ko-KR" sz="3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max_iter</a:t>
            </a:r>
            <a:r>
              <a:rPr lang="en-US" altLang="ko-KR" sz="3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': 200, 'penalty': 'l1', 'solver': '</a:t>
            </a:r>
            <a:r>
              <a:rPr lang="en-US" altLang="ko-KR" sz="3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liblinear</a:t>
            </a:r>
            <a:r>
              <a:rPr lang="en-US" altLang="ko-KR" sz="3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'}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F26C43-B79C-6DD2-3281-203FA1B24D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32605" y="4146905"/>
            <a:ext cx="5329465" cy="45925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F2DB49-299E-BB99-6728-D98074713E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80225" y="4151817"/>
            <a:ext cx="5520685" cy="44401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851E56B-E905-7C09-F3F6-0D0F9D87384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570675" y="4404027"/>
            <a:ext cx="5396010" cy="3800579"/>
          </a:xfrm>
          <a:prstGeom prst="rect">
            <a:avLst/>
          </a:prstGeom>
        </p:spPr>
      </p:pic>
      <p:sp>
        <p:nvSpPr>
          <p:cNvPr id="9" name="Google Shape;522;g35ee6dd6e44_0_195">
            <a:extLst>
              <a:ext uri="{FF2B5EF4-FFF2-40B4-BE49-F238E27FC236}">
                <a16:creationId xmlns:a16="http://schemas.microsoft.com/office/drawing/2014/main" id="{1A2FE081-E40F-FEE2-6F4A-1C301D4CD091}"/>
              </a:ext>
            </a:extLst>
          </p:cNvPr>
          <p:cNvSpPr txBox="1"/>
          <p:nvPr/>
        </p:nvSpPr>
        <p:spPr>
          <a:xfrm>
            <a:off x="4543850" y="9241813"/>
            <a:ext cx="1153435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 0.9510, Accuracy : 0.9561, F1 score : 0.9412</a:t>
            </a:r>
          </a:p>
        </p:txBody>
      </p:sp>
    </p:spTree>
    <p:extLst>
      <p:ext uri="{BB962C8B-B14F-4D97-AF65-F5344CB8AC3E}">
        <p14:creationId xmlns:p14="http://schemas.microsoft.com/office/powerpoint/2010/main" val="115785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35ee6dd6e44_0_24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5ee6dd6e44_0_245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5ee6dd6e44_0_24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5ee6dd6e44_0_24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5ee6dd6e44_0_245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281" name="Google Shape;281;g35ee6dd6e44_0_245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82" name="Google Shape;282;g35ee6dd6e44_0_245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85" name="Google Shape;285;g35ee6dd6e44_0_245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Learning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Curve</a:t>
            </a:r>
            <a:endParaRPr lang="en-US" alt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gap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~ 0 :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not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overfitting</a:t>
            </a: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287" name="그림 286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9646661" y="3708399"/>
            <a:ext cx="7181643" cy="5694917"/>
          </a:xfrm>
          <a:prstGeom prst="rect">
            <a:avLst/>
          </a:prstGeom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13C6ECB7-A505-48E5-0EA6-338F85442498}"/>
              </a:ext>
            </a:extLst>
          </p:cNvPr>
          <p:cNvSpPr txBox="1"/>
          <p:nvPr/>
        </p:nvSpPr>
        <p:spPr>
          <a:xfrm>
            <a:off x="1358900" y="1447800"/>
            <a:ext cx="943102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kumimoji="0" lang="ko-KR" altLang="en-US" sz="3500" b="0" i="0" u="none" strike="noStrike" kern="1200" cap="none" spc="0" normalizeH="0" baseline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kumimoji="0" lang="ko-KR" alt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Logistic Regression Classifier</a:t>
            </a:r>
            <a:endParaRPr kumimoji="0" lang="en-US" altLang="ko-KR" sz="3500" b="0" i="0" u="none" strike="noStrike" kern="1200" cap="none" spc="0" normalizeH="0" baseline="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Google Shape;475;g35ee6dd6e44_0_136">
            <a:extLst>
              <a:ext uri="{FF2B5EF4-FFF2-40B4-BE49-F238E27FC236}">
                <a16:creationId xmlns:a16="http://schemas.microsoft.com/office/drawing/2014/main" id="{9CF2D0B9-BD6B-5397-B412-724764BE6FE0}"/>
              </a:ext>
            </a:extLst>
          </p:cNvPr>
          <p:cNvSpPr txBox="1"/>
          <p:nvPr/>
        </p:nvSpPr>
        <p:spPr>
          <a:xfrm>
            <a:off x="2425700" y="2681729"/>
            <a:ext cx="13328400" cy="116951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최적화된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분석</a:t>
            </a:r>
            <a:endParaRPr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2107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1358900" y="1433803"/>
            <a:ext cx="10616790" cy="756138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kumimoji="0" lang="ko-KR" altLang="en-US" sz="3500" b="0" i="0" u="none" strike="noStrike" kern="1200" cap="none" spc="0" normalizeH="0" baseline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kumimoji="0" lang="ko-KR" alt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K-Nearest Neighbors clustering</a:t>
            </a:r>
            <a:endParaRPr kumimoji="0" lang="en-US" altLang="ko-KR" sz="3500" b="0" i="0" u="none" strike="noStrike" kern="1200" cap="none" spc="0" normalizeH="0" baseline="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Google Shape;867;p22">
            <a:extLst>
              <a:ext uri="{FF2B5EF4-FFF2-40B4-BE49-F238E27FC236}">
                <a16:creationId xmlns:a16="http://schemas.microsoft.com/office/drawing/2014/main" id="{8999AB63-E84B-CCB2-571D-70AAD3702325}"/>
              </a:ext>
            </a:extLst>
          </p:cNvPr>
          <p:cNvSpPr txBox="1"/>
          <p:nvPr/>
        </p:nvSpPr>
        <p:spPr>
          <a:xfrm>
            <a:off x="1484897" y="2628900"/>
            <a:ext cx="154051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hyperparameter를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사용하여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522;g35ee6dd6e44_0_195">
            <a:extLst>
              <a:ext uri="{FF2B5EF4-FFF2-40B4-BE49-F238E27FC236}">
                <a16:creationId xmlns:a16="http://schemas.microsoft.com/office/drawing/2014/main" id="{B8FBD85F-7CBA-12D1-4EAE-1EB0E91F124C}"/>
              </a:ext>
            </a:extLst>
          </p:cNvPr>
          <p:cNvSpPr txBox="1"/>
          <p:nvPr/>
        </p:nvSpPr>
        <p:spPr>
          <a:xfrm>
            <a:off x="4543870" y="8845768"/>
            <a:ext cx="1053103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0.8880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ko-KR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Accuracy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0.8947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F1 </a:t>
            </a:r>
            <a:r>
              <a:rPr lang="ko-KR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0.8605</a:t>
            </a:r>
            <a:endParaRPr lang="ko-KR" altLang="ko-KR"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AA6FCD5-4411-0423-A4E3-1F0D495D88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32605" y="4146905"/>
            <a:ext cx="5329465" cy="45925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865B2C-FC64-1AC5-CFC5-BAD73B6E80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80226" y="4151817"/>
            <a:ext cx="5520683" cy="44401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45B4006-24C7-CA03-71D9-FB2A3BF366C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570675" y="4404027"/>
            <a:ext cx="5396009" cy="38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3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35ee6dd6e44_0_24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5ee6dd6e44_0_245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5ee6dd6e44_0_24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5ee6dd6e44_0_24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5ee6dd6e44_0_245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281" name="Google Shape;281;g35ee6dd6e44_0_245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82" name="Google Shape;282;g35ee6dd6e44_0_245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84" name="Google Shape;284;g35ee6dd6e44_0_245"/>
          <p:cNvSpPr txBox="1"/>
          <p:nvPr/>
        </p:nvSpPr>
        <p:spPr>
          <a:xfrm>
            <a:off x="2425700" y="2681729"/>
            <a:ext cx="1115695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Default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분석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285" name="Google Shape;285;g35ee6dd6e44_0_245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Learning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Curve</a:t>
            </a:r>
            <a:endParaRPr lang="en-US" alt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gap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~ 0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.02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not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overfitting</a:t>
            </a: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287" name="그림 286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9646661" y="3708399"/>
            <a:ext cx="7181643" cy="5694917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ED867DC7-532E-585D-A02D-3BF63173DB76}"/>
              </a:ext>
            </a:extLst>
          </p:cNvPr>
          <p:cNvSpPr txBox="1"/>
          <p:nvPr/>
        </p:nvSpPr>
        <p:spPr>
          <a:xfrm>
            <a:off x="1358900" y="1447800"/>
            <a:ext cx="11830254" cy="842562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kumimoji="0" lang="ko-KR" altLang="en-US" sz="3500" b="0" i="0" u="none" strike="noStrike" kern="1200" cap="none" spc="0" normalizeH="0" baseline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kumimoji="0" lang="ko-KR" alt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K-Nearest Neighbors clustering</a:t>
            </a:r>
            <a:endParaRPr kumimoji="0" lang="en-US" altLang="ko-KR" sz="3500" b="0" i="0" u="none" strike="noStrike" kern="1200" cap="none" spc="0" normalizeH="0" baseline="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28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1358899" y="1447800"/>
            <a:ext cx="11560687" cy="809248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kumimoji="0" lang="ko-KR" altLang="en-US" sz="3500" b="0" i="0" u="none" strike="noStrike" kern="1200" cap="none" spc="0" normalizeH="0" baseline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kumimoji="0" lang="ko-KR" alt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K-Nearest Neighbors clustering</a:t>
            </a:r>
            <a:endParaRPr kumimoji="0" lang="en-US" altLang="ko-KR" sz="3500" b="0" i="0" u="none" strike="noStrike" kern="1200" cap="none" spc="0" normalizeH="0" baseline="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Google Shape;867;p22">
            <a:extLst>
              <a:ext uri="{FF2B5EF4-FFF2-40B4-BE49-F238E27FC236}">
                <a16:creationId xmlns:a16="http://schemas.microsoft.com/office/drawing/2014/main" id="{D4D6CC2A-6196-9866-4D48-9BA87DA261F5}"/>
              </a:ext>
            </a:extLst>
          </p:cNvPr>
          <p:cNvSpPr txBox="1"/>
          <p:nvPr/>
        </p:nvSpPr>
        <p:spPr>
          <a:xfrm>
            <a:off x="1427747" y="2628900"/>
            <a:ext cx="15405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GridSearchCV를</a:t>
            </a: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사용하여</a:t>
            </a: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최적화된</a:t>
            </a: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hyperparameter를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사용하여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endParaRPr lang="en-US" sz="3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{'metric': '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manhattan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', '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n_neighbors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': 10, 'p': 1, 'weights': 'uniform'}</a:t>
            </a:r>
            <a:endParaRPr sz="30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522;g35ee6dd6e44_0_195">
            <a:extLst>
              <a:ext uri="{FF2B5EF4-FFF2-40B4-BE49-F238E27FC236}">
                <a16:creationId xmlns:a16="http://schemas.microsoft.com/office/drawing/2014/main" id="{B978C91C-947E-F3B7-10FD-EC92156355AA}"/>
              </a:ext>
            </a:extLst>
          </p:cNvPr>
          <p:cNvSpPr txBox="1"/>
          <p:nvPr/>
        </p:nvSpPr>
        <p:spPr>
          <a:xfrm>
            <a:off x="4543870" y="8978769"/>
            <a:ext cx="1086758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0.9299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ko-KR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Accuracy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0.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0.9298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F1 </a:t>
            </a:r>
            <a:r>
              <a:rPr lang="ko-KR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0.9091</a:t>
            </a:r>
            <a:endParaRPr lang="ko-KR" altLang="ko-KR"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1C2D902-693F-B2F1-1A5D-B3D8E8C962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32605" y="4146905"/>
            <a:ext cx="5329465" cy="45925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F1CBD0-2DF6-0AF8-56CD-052380800B8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80226" y="4151817"/>
            <a:ext cx="5520683" cy="444012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921ED39-1AE3-DD3E-2B7E-892A9CE80D5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570675" y="4404027"/>
            <a:ext cx="5396009" cy="38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6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35ee6dd6e44_0_24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5ee6dd6e44_0_245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5ee6dd6e44_0_24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5ee6dd6e44_0_24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5ee6dd6e44_0_245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281" name="Google Shape;281;g35ee6dd6e44_0_245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82" name="Google Shape;282;g35ee6dd6e44_0_245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85" name="Google Shape;285;g35ee6dd6e44_0_245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Learning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Curve</a:t>
            </a:r>
            <a:endParaRPr lang="en-US" alt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gap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~ 0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.02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not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overfitting</a:t>
            </a: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287" name="그림 286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9646661" y="3708399"/>
            <a:ext cx="7181643" cy="5694916"/>
          </a:xfrm>
          <a:prstGeom prst="rect">
            <a:avLst/>
          </a:prstGeom>
        </p:spPr>
      </p:pic>
      <p:sp>
        <p:nvSpPr>
          <p:cNvPr id="3" name="Google Shape;475;g35ee6dd6e44_0_136">
            <a:extLst>
              <a:ext uri="{FF2B5EF4-FFF2-40B4-BE49-F238E27FC236}">
                <a16:creationId xmlns:a16="http://schemas.microsoft.com/office/drawing/2014/main" id="{9CF2D0B9-BD6B-5397-B412-724764BE6FE0}"/>
              </a:ext>
            </a:extLst>
          </p:cNvPr>
          <p:cNvSpPr txBox="1"/>
          <p:nvPr/>
        </p:nvSpPr>
        <p:spPr>
          <a:xfrm>
            <a:off x="2425700" y="2681729"/>
            <a:ext cx="1501140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최적화된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분석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21504FE5-8AFE-465B-6CF0-4A4AA973235A}"/>
              </a:ext>
            </a:extLst>
          </p:cNvPr>
          <p:cNvSpPr txBox="1"/>
          <p:nvPr/>
        </p:nvSpPr>
        <p:spPr>
          <a:xfrm>
            <a:off x="1358900" y="1447800"/>
            <a:ext cx="12209206" cy="854644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kumimoji="0" lang="ko-KR" altLang="en-US" sz="3500" b="0" i="0" u="none" strike="noStrike" kern="1200" cap="none" spc="0" normalizeH="0" baseline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kumimoji="0" lang="ko-KR" alt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K-Nearest Neighbors clustering</a:t>
            </a:r>
            <a:endParaRPr kumimoji="0" lang="en-US" altLang="ko-KR" sz="3500" b="0" i="0" u="none" strike="noStrike" kern="1200" cap="none" spc="0" normalizeH="0" baseline="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19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1358900" y="1447800"/>
            <a:ext cx="1018309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>
              <a:lnSpc>
                <a:spcPct val="99600"/>
              </a:lnSpc>
              <a:defRPr/>
            </a:pP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kumimoji="0" lang="ko-KR" altLang="en-US" sz="3500" b="0" i="0" u="none" strike="noStrike" kern="1200" cap="none" spc="0" normalizeH="0" baseline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kumimoji="0" lang="ko-KR" alt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 Classifier</a:t>
            </a:r>
            <a:endParaRPr kumimoji="0" lang="en-US" altLang="ko-KR" sz="3500" b="0" i="0" u="none" strike="noStrike" kern="1200" cap="none" spc="0" normalizeH="0" baseline="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B2F565-7FEB-6B34-F1C0-CF17B83A0C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51502" y="3600450"/>
            <a:ext cx="5358345" cy="46174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26BB2FF-E792-4529-1FCE-84DB945BDD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019196" y="3605310"/>
            <a:ext cx="5462458" cy="43932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966BEB9-69A9-21EF-9422-C5FC5FCE0C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572207" y="3866674"/>
            <a:ext cx="5587011" cy="3935107"/>
          </a:xfrm>
          <a:prstGeom prst="rect">
            <a:avLst/>
          </a:prstGeom>
        </p:spPr>
      </p:pic>
      <p:sp>
        <p:nvSpPr>
          <p:cNvPr id="17" name="Google Shape;867;p22">
            <a:extLst>
              <a:ext uri="{FF2B5EF4-FFF2-40B4-BE49-F238E27FC236}">
                <a16:creationId xmlns:a16="http://schemas.microsoft.com/office/drawing/2014/main" id="{837607EA-2DA5-F53F-4183-C2E2B2C5BF08}"/>
              </a:ext>
            </a:extLst>
          </p:cNvPr>
          <p:cNvSpPr txBox="1"/>
          <p:nvPr/>
        </p:nvSpPr>
        <p:spPr>
          <a:xfrm>
            <a:off x="1484897" y="2628900"/>
            <a:ext cx="154051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hyperparameter를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사용하여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522;g35ee6dd6e44_0_195">
            <a:extLst>
              <a:ext uri="{FF2B5EF4-FFF2-40B4-BE49-F238E27FC236}">
                <a16:creationId xmlns:a16="http://schemas.microsoft.com/office/drawing/2014/main" id="{4BA245C5-1B95-6E9F-7C6A-E033670BCCBC}"/>
              </a:ext>
            </a:extLst>
          </p:cNvPr>
          <p:cNvSpPr txBox="1"/>
          <p:nvPr/>
        </p:nvSpPr>
        <p:spPr>
          <a:xfrm>
            <a:off x="4543870" y="8845768"/>
            <a:ext cx="1172483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0.9134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ko-KR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Accuracy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0.9035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F1 </a:t>
            </a:r>
            <a:r>
              <a:rPr lang="ko-KR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0.8817</a:t>
            </a:r>
            <a:endParaRPr lang="ko-KR" altLang="ko-KR"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90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35ee6dd6e44_0_24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5ee6dd6e44_0_245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5ee6dd6e44_0_24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5ee6dd6e44_0_24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5ee6dd6e44_0_245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281" name="Google Shape;281;g35ee6dd6e44_0_245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82" name="Google Shape;282;g35ee6dd6e44_0_245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84" name="Google Shape;284;g35ee6dd6e44_0_245"/>
          <p:cNvSpPr txBox="1"/>
          <p:nvPr/>
        </p:nvSpPr>
        <p:spPr>
          <a:xfrm>
            <a:off x="2425700" y="2681729"/>
            <a:ext cx="984885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Default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분석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285" name="Google Shape;285;g35ee6dd6e44_0_245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Learning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Curve</a:t>
            </a:r>
            <a:endParaRPr lang="en-US" alt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gap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~ 0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.1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overfitting</a:t>
            </a: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287" name="그림 286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9740010" y="3742943"/>
            <a:ext cx="6994945" cy="5625828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9D1D5C0E-3DC9-FE68-C0F9-18362E657AE0}"/>
              </a:ext>
            </a:extLst>
          </p:cNvPr>
          <p:cNvSpPr txBox="1"/>
          <p:nvPr/>
        </p:nvSpPr>
        <p:spPr>
          <a:xfrm>
            <a:off x="1358900" y="1447800"/>
            <a:ext cx="1018309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>
              <a:lnSpc>
                <a:spcPct val="99600"/>
              </a:lnSpc>
              <a:defRPr/>
            </a:pP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kumimoji="0" lang="ko-KR" altLang="en-US" sz="3500" b="0" i="0" u="none" strike="noStrike" kern="1200" cap="none" spc="0" normalizeH="0" baseline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kumimoji="0" lang="ko-KR" alt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 Classifier</a:t>
            </a:r>
            <a:endParaRPr kumimoji="0" lang="en-US" altLang="ko-KR" sz="3500" b="0" i="0" u="none" strike="noStrike" kern="1200" cap="none" spc="0" normalizeH="0" baseline="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8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17" name="Google Shape;867;p22">
            <a:extLst>
              <a:ext uri="{FF2B5EF4-FFF2-40B4-BE49-F238E27FC236}">
                <a16:creationId xmlns:a16="http://schemas.microsoft.com/office/drawing/2014/main" id="{D4D6CC2A-6196-9866-4D48-9BA87DA261F5}"/>
              </a:ext>
            </a:extLst>
          </p:cNvPr>
          <p:cNvSpPr txBox="1"/>
          <p:nvPr/>
        </p:nvSpPr>
        <p:spPr>
          <a:xfrm>
            <a:off x="1427747" y="2628900"/>
            <a:ext cx="154051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GridSearchCV를</a:t>
            </a: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사용하여</a:t>
            </a: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최적화된</a:t>
            </a: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hyperparameter를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사용하여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분</a:t>
            </a: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석</a:t>
            </a:r>
            <a:endParaRPr lang="en-US" altLang="ko-KR" sz="3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{'criterion': 'entropy', '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max_depth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': 3, '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max_features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': None, '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min_samples_leaf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': 2, '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min_samples_split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': 2}</a:t>
            </a:r>
          </a:p>
        </p:txBody>
      </p:sp>
      <p:sp>
        <p:nvSpPr>
          <p:cNvPr id="8" name="Google Shape;522;g35ee6dd6e44_0_195">
            <a:extLst>
              <a:ext uri="{FF2B5EF4-FFF2-40B4-BE49-F238E27FC236}">
                <a16:creationId xmlns:a16="http://schemas.microsoft.com/office/drawing/2014/main" id="{90D91335-66F8-E1AA-9D91-775B3BA95808}"/>
              </a:ext>
            </a:extLst>
          </p:cNvPr>
          <p:cNvSpPr txBox="1"/>
          <p:nvPr/>
        </p:nvSpPr>
        <p:spPr>
          <a:xfrm>
            <a:off x="4632530" y="9313725"/>
            <a:ext cx="12506119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0.9112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ko-KR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Accuracy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0.9123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F1 </a:t>
            </a:r>
            <a:r>
              <a:rPr lang="ko-KR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0.8864</a:t>
            </a:r>
            <a:endParaRPr lang="ko-KR" altLang="ko-KR"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FC5678-A61C-149D-EF0C-EB4BD775F5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32605" y="4146905"/>
            <a:ext cx="5329465" cy="45925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B91E3B-1E9C-D94F-8EB9-CAC46A74D52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80226" y="4151817"/>
            <a:ext cx="5520683" cy="44401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0451C7-BDB1-7C8B-3240-2FD65697C2C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570675" y="4404027"/>
            <a:ext cx="5396009" cy="3800579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402558D-543E-7F53-84D9-AFA0F4BE5C31}"/>
              </a:ext>
            </a:extLst>
          </p:cNvPr>
          <p:cNvSpPr txBox="1"/>
          <p:nvPr/>
        </p:nvSpPr>
        <p:spPr>
          <a:xfrm>
            <a:off x="1358900" y="1447800"/>
            <a:ext cx="1018309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>
              <a:lnSpc>
                <a:spcPct val="99600"/>
              </a:lnSpc>
              <a:defRPr/>
            </a:pP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kumimoji="0" lang="ko-KR" altLang="en-US" sz="3500" b="0" i="0" u="none" strike="noStrike" kern="1200" cap="none" spc="0" normalizeH="0" baseline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kumimoji="0" lang="ko-KR" alt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 Classifier</a:t>
            </a:r>
            <a:endParaRPr kumimoji="0" lang="en-US" altLang="ko-KR" sz="3500" b="0" i="0" u="none" strike="noStrike" kern="1200" cap="none" spc="0" normalizeH="0" baseline="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11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35ee6dd6e44_0_24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5ee6dd6e44_0_245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5ee6dd6e44_0_24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5ee6dd6e44_0_24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5ee6dd6e44_0_245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281" name="Google Shape;281;g35ee6dd6e44_0_245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82" name="Google Shape;282;g35ee6dd6e44_0_245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85" name="Google Shape;285;g35ee6dd6e44_0_245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Learning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Curve</a:t>
            </a:r>
            <a:endParaRPr lang="en-US" alt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gap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~ 0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.1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overfitting</a:t>
            </a:r>
            <a:endParaRPr lang="en-US" alt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  <a:defRPr/>
            </a:pPr>
            <a:r>
              <a:rPr lang="ko-KR" altLang="en-US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하이퍼파라미터</a:t>
            </a:r>
            <a:r>
              <a:rPr lang="ko-KR" alt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튜닝 후에도 여전히 </a:t>
            </a:r>
            <a:endParaRPr lang="en-US" alt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    overfitting </a:t>
            </a:r>
            <a:r>
              <a:rPr lang="ko-KR" altLang="en-US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됨</a:t>
            </a: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287" name="그림 286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9740010" y="3742944"/>
            <a:ext cx="6994944" cy="5625827"/>
          </a:xfrm>
          <a:prstGeom prst="rect">
            <a:avLst/>
          </a:prstGeom>
        </p:spPr>
      </p:pic>
      <p:sp>
        <p:nvSpPr>
          <p:cNvPr id="3" name="Google Shape;475;g35ee6dd6e44_0_136">
            <a:extLst>
              <a:ext uri="{FF2B5EF4-FFF2-40B4-BE49-F238E27FC236}">
                <a16:creationId xmlns:a16="http://schemas.microsoft.com/office/drawing/2014/main" id="{9CF2D0B9-BD6B-5397-B412-724764BE6FE0}"/>
              </a:ext>
            </a:extLst>
          </p:cNvPr>
          <p:cNvSpPr txBox="1"/>
          <p:nvPr/>
        </p:nvSpPr>
        <p:spPr>
          <a:xfrm>
            <a:off x="2425700" y="2681729"/>
            <a:ext cx="1471295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최적화된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분석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C22CB0B8-A097-323D-3D2E-65728FA4B07B}"/>
              </a:ext>
            </a:extLst>
          </p:cNvPr>
          <p:cNvSpPr txBox="1"/>
          <p:nvPr/>
        </p:nvSpPr>
        <p:spPr>
          <a:xfrm>
            <a:off x="1358900" y="1447800"/>
            <a:ext cx="1018309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>
              <a:lnSpc>
                <a:spcPct val="99600"/>
              </a:lnSpc>
              <a:defRPr/>
            </a:pP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kumimoji="0" lang="ko-KR" altLang="en-US" sz="3500" b="0" i="0" u="none" strike="noStrike" kern="1200" cap="none" spc="0" normalizeH="0" baseline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kumimoji="0" lang="ko-KR" alt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500" b="0" i="0" u="none" strike="noStrike" cap="none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 Classifier</a:t>
            </a:r>
            <a:endParaRPr kumimoji="0" lang="en-US" altLang="ko-KR" sz="3500" b="0" i="0" u="none" strike="noStrike" kern="1200" cap="none" spc="0" normalizeH="0" baseline="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73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7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7"/>
          <p:cNvSpPr txBox="1"/>
          <p:nvPr/>
        </p:nvSpPr>
        <p:spPr>
          <a:xfrm>
            <a:off x="2057400" y="4174004"/>
            <a:ext cx="1508125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(1) 건포도 사진 데이터로 품종 판별하기</a:t>
            </a:r>
            <a:b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</a:b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(적은 </a:t>
            </a:r>
            <a:r>
              <a:rPr lang="ko-KR" sz="60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Feature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적은 </a:t>
            </a:r>
            <a:r>
              <a:rPr lang="ko-KR" sz="60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Sample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ko-KR" sz="60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Classification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)</a:t>
            </a:r>
            <a:endParaRPr sz="60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76033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B2F565-7FEB-6B34-F1C0-CF17B83A0C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51502" y="3600450"/>
            <a:ext cx="5358345" cy="46174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26BB2FF-E792-4529-1FCE-84DB945BDD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019196" y="3605310"/>
            <a:ext cx="5462457" cy="43932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966BEB9-69A9-21EF-9422-C5FC5FCE0C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572207" y="3866674"/>
            <a:ext cx="5587010" cy="3935107"/>
          </a:xfrm>
          <a:prstGeom prst="rect">
            <a:avLst/>
          </a:prstGeom>
        </p:spPr>
      </p:pic>
      <p:sp>
        <p:nvSpPr>
          <p:cNvPr id="17" name="Google Shape;867;p22">
            <a:extLst>
              <a:ext uri="{FF2B5EF4-FFF2-40B4-BE49-F238E27FC236}">
                <a16:creationId xmlns:a16="http://schemas.microsoft.com/office/drawing/2014/main" id="{837607EA-2DA5-F53F-4183-C2E2B2C5BF08}"/>
              </a:ext>
            </a:extLst>
          </p:cNvPr>
          <p:cNvSpPr txBox="1"/>
          <p:nvPr/>
        </p:nvSpPr>
        <p:spPr>
          <a:xfrm>
            <a:off x="1484897" y="2628900"/>
            <a:ext cx="154051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hyperparameter를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사용하여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522;g35ee6dd6e44_0_195">
            <a:extLst>
              <a:ext uri="{FF2B5EF4-FFF2-40B4-BE49-F238E27FC236}">
                <a16:creationId xmlns:a16="http://schemas.microsoft.com/office/drawing/2014/main" id="{4BA245C5-1B95-6E9F-7C6A-E033670BCCBC}"/>
              </a:ext>
            </a:extLst>
          </p:cNvPr>
          <p:cNvSpPr txBox="1"/>
          <p:nvPr/>
        </p:nvSpPr>
        <p:spPr>
          <a:xfrm>
            <a:off x="4543870" y="8845768"/>
            <a:ext cx="1123588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0.9440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ko-KR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Accuracy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0.9474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F1 </a:t>
            </a:r>
            <a:r>
              <a:rPr lang="ko-KR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0.9302</a:t>
            </a:r>
            <a:endParaRPr lang="ko-KR" altLang="ko-KR"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8B899B2B-04BA-4819-A88C-6077419F4761}"/>
              </a:ext>
            </a:extLst>
          </p:cNvPr>
          <p:cNvSpPr txBox="1"/>
          <p:nvPr/>
        </p:nvSpPr>
        <p:spPr>
          <a:xfrm>
            <a:off x="1358900" y="1447800"/>
            <a:ext cx="87376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kumimoji="0" lang="ko-KR" altLang="en-US" sz="3500" b="0" i="0" u="none" strike="noStrike" kern="1200" cap="none" spc="0" normalizeH="0" baseline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kumimoji="0" lang="ko-KR" alt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Ra</a:t>
            </a:r>
            <a:r>
              <a:rPr lang="en-US" altLang="ko-KR" sz="3500" kern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ndom</a:t>
            </a:r>
            <a:r>
              <a:rPr lang="ko-KR" altLang="en-US" sz="3500" kern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kern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Forest</a:t>
            </a:r>
            <a:r>
              <a:rPr lang="ko-KR" altLang="en-US" sz="3500" kern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kern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Classifier</a:t>
            </a:r>
            <a:endParaRPr kumimoji="0" lang="en-US" altLang="ko-KR" sz="3500" b="0" i="0" u="none" strike="noStrike" kern="1200" cap="none" spc="0" normalizeH="0" baseline="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22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35ee6dd6e44_0_24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5ee6dd6e44_0_245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5ee6dd6e44_0_24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5ee6dd6e44_0_24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5ee6dd6e44_0_245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281" name="Google Shape;281;g35ee6dd6e44_0_245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82" name="Google Shape;282;g35ee6dd6e44_0_245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84" name="Google Shape;284;g35ee6dd6e44_0_245"/>
          <p:cNvSpPr txBox="1"/>
          <p:nvPr/>
        </p:nvSpPr>
        <p:spPr>
          <a:xfrm>
            <a:off x="2425700" y="2681729"/>
            <a:ext cx="1028065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Default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분석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285" name="Google Shape;285;g35ee6dd6e44_0_245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Learning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Curve</a:t>
            </a:r>
            <a:endParaRPr lang="en-US" alt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gap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~ 0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.06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not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overfitting</a:t>
            </a: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287" name="그림 286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9740010" y="3742943"/>
            <a:ext cx="6994945" cy="5625828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9A6B2780-80C3-9EA1-B1E0-DD78E310D6F2}"/>
              </a:ext>
            </a:extLst>
          </p:cNvPr>
          <p:cNvSpPr txBox="1"/>
          <p:nvPr/>
        </p:nvSpPr>
        <p:spPr>
          <a:xfrm>
            <a:off x="1358900" y="1447800"/>
            <a:ext cx="87376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kumimoji="0" lang="ko-KR" altLang="en-US" sz="3500" b="0" i="0" u="none" strike="noStrike" kern="1200" cap="none" spc="0" normalizeH="0" baseline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kumimoji="0" lang="ko-KR" alt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Ra</a:t>
            </a:r>
            <a:r>
              <a:rPr lang="en-US" altLang="ko-KR" sz="3500" kern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ndom</a:t>
            </a:r>
            <a:r>
              <a:rPr lang="ko-KR" altLang="en-US" sz="3500" kern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kern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Forest</a:t>
            </a:r>
            <a:r>
              <a:rPr lang="ko-KR" altLang="en-US" sz="3500" kern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kern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Classifier</a:t>
            </a:r>
            <a:endParaRPr kumimoji="0" lang="en-US" altLang="ko-KR" sz="3500" b="0" i="0" u="none" strike="noStrike" kern="1200" cap="none" spc="0" normalizeH="0" baseline="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73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17" name="Google Shape;867;p22">
            <a:extLst>
              <a:ext uri="{FF2B5EF4-FFF2-40B4-BE49-F238E27FC236}">
                <a16:creationId xmlns:a16="http://schemas.microsoft.com/office/drawing/2014/main" id="{D4D6CC2A-6196-9866-4D48-9BA87DA261F5}"/>
              </a:ext>
            </a:extLst>
          </p:cNvPr>
          <p:cNvSpPr txBox="1"/>
          <p:nvPr/>
        </p:nvSpPr>
        <p:spPr>
          <a:xfrm>
            <a:off x="1427747" y="2628900"/>
            <a:ext cx="154051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GridSearchCV를</a:t>
            </a: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사용하여</a:t>
            </a: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최적화된</a:t>
            </a:r>
            <a:r>
              <a:rPr lang="en-US" altLang="ko-KR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hyperparameter를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사용하여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분</a:t>
            </a: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석</a:t>
            </a:r>
            <a:endParaRPr lang="en-US" altLang="ko-KR" sz="3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{'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max_depth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': 9, '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max_features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': 'sqrt', '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min_samples_leaf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': 1, '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min_samples_split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': 2, '</a:t>
            </a:r>
            <a:r>
              <a:rPr lang="en-US" sz="3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n_estimators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': 50}</a:t>
            </a:r>
          </a:p>
        </p:txBody>
      </p:sp>
      <p:sp>
        <p:nvSpPr>
          <p:cNvPr id="8" name="Google Shape;522;g35ee6dd6e44_0_195">
            <a:extLst>
              <a:ext uri="{FF2B5EF4-FFF2-40B4-BE49-F238E27FC236}">
                <a16:creationId xmlns:a16="http://schemas.microsoft.com/office/drawing/2014/main" id="{90D91335-66F8-E1AA-9D91-775B3BA95808}"/>
              </a:ext>
            </a:extLst>
          </p:cNvPr>
          <p:cNvSpPr txBox="1"/>
          <p:nvPr/>
        </p:nvSpPr>
        <p:spPr>
          <a:xfrm>
            <a:off x="4632530" y="9313725"/>
            <a:ext cx="11960019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AUC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0.9394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ko-KR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Accuracy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0.9474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F1 </a:t>
            </a:r>
            <a:r>
              <a:rPr lang="ko-KR" alt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score</a:t>
            </a:r>
            <a:r>
              <a:rPr lang="ko-KR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0.9286</a:t>
            </a:r>
            <a:endParaRPr lang="ko-KR" altLang="ko-KR" sz="35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FC5678-A61C-149D-EF0C-EB4BD775F5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32606" y="4146905"/>
            <a:ext cx="5329463" cy="45925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B91E3B-1E9C-D94F-8EB9-CAC46A74D52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80226" y="4151817"/>
            <a:ext cx="5520683" cy="44401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0451C7-BDB1-7C8B-3240-2FD65697C2C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570675" y="4404027"/>
            <a:ext cx="5396009" cy="3800578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0341FAAB-2B04-0DE9-CD9A-5B27362A1B8A}"/>
              </a:ext>
            </a:extLst>
          </p:cNvPr>
          <p:cNvSpPr txBox="1"/>
          <p:nvPr/>
        </p:nvSpPr>
        <p:spPr>
          <a:xfrm>
            <a:off x="1358900" y="1447800"/>
            <a:ext cx="87376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kumimoji="0" lang="ko-KR" altLang="en-US" sz="3500" b="0" i="0" u="none" strike="noStrike" kern="1200" cap="none" spc="0" normalizeH="0" baseline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kumimoji="0" lang="ko-KR" alt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Ra</a:t>
            </a:r>
            <a:r>
              <a:rPr lang="en-US" altLang="ko-KR" sz="3500" kern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ndom</a:t>
            </a:r>
            <a:r>
              <a:rPr lang="ko-KR" altLang="en-US" sz="3500" kern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kern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Forest</a:t>
            </a:r>
            <a:r>
              <a:rPr lang="ko-KR" altLang="en-US" sz="3500" kern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kern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Classifier</a:t>
            </a:r>
            <a:endParaRPr kumimoji="0" lang="en-US" altLang="ko-KR" sz="3500" b="0" i="0" u="none" strike="noStrike" kern="1200" cap="none" spc="0" normalizeH="0" baseline="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409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35ee6dd6e44_0_24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5ee6dd6e44_0_245"/>
          <p:cNvPicPr/>
          <p:nvPr/>
        </p:nvPicPr>
        <p:blipFill rotWithShape="1">
          <a:blip r:embed="rId4">
            <a:alphaModFix amt="25000"/>
          </a:blip>
          <a:srcRect/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5ee6dd6e44_0_24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1143000"/>
            <a:ext cx="185673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5ee6dd6e44_0_245"/>
          <p:cNvPicPr/>
          <p:nvPr/>
        </p:nvPicPr>
        <p:blipFill rotWithShape="1">
          <a:blip r:embed="rId5">
            <a:alphaModFix amt="25000"/>
          </a:blip>
          <a:srcRect/>
          <a:stretch>
            <a:fillRect/>
          </a:stretch>
        </p:blipFill>
        <p:spPr>
          <a:xfrm>
            <a:off x="-114300" y="2286000"/>
            <a:ext cx="185673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5ee6dd6e44_0_245"/>
          <p:cNvSpPr txBox="1"/>
          <p:nvPr/>
        </p:nvSpPr>
        <p:spPr>
          <a:xfrm>
            <a:off x="-1498600" y="228600"/>
            <a:ext cx="8598000" cy="762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분석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과정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/>
                <a:ea typeface="맑은 고딕"/>
                <a:sym typeface="Arial"/>
              </a:rPr>
              <a:t> 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281" name="Google Shape;281;g35ee6dd6e44_0_245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82" name="Google Shape;282;g35ee6dd6e44_0_245"/>
          <p:cNvSpPr/>
          <p:nvPr/>
        </p:nvSpPr>
        <p:spPr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285" name="Google Shape;285;g35ee6dd6e44_0_245"/>
          <p:cNvSpPr txBox="1"/>
          <p:nvPr/>
        </p:nvSpPr>
        <p:spPr>
          <a:xfrm>
            <a:off x="1927550" y="4088425"/>
            <a:ext cx="8598000" cy="470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Learning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Curve</a:t>
            </a:r>
            <a:endParaRPr lang="en-US" alt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gap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~ 0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.06</a:t>
            </a:r>
            <a:r>
              <a:rPr 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: </a:t>
            </a:r>
            <a:r>
              <a:rPr lang="en-US" altLang="ko-KR" sz="3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not </a:t>
            </a:r>
            <a:r>
              <a:rPr lang="ko-KR" sz="32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overfitting</a:t>
            </a:r>
            <a:endParaRPr lang="ko-KR" sz="32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pic>
        <p:nvPicPr>
          <p:cNvPr id="287" name="그림 286"/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9740010" y="3742944"/>
            <a:ext cx="6994944" cy="5625827"/>
          </a:xfrm>
          <a:prstGeom prst="rect">
            <a:avLst/>
          </a:prstGeom>
        </p:spPr>
      </p:pic>
      <p:sp>
        <p:nvSpPr>
          <p:cNvPr id="3" name="Google Shape;475;g35ee6dd6e44_0_136">
            <a:extLst>
              <a:ext uri="{FF2B5EF4-FFF2-40B4-BE49-F238E27FC236}">
                <a16:creationId xmlns:a16="http://schemas.microsoft.com/office/drawing/2014/main" id="{9CF2D0B9-BD6B-5397-B412-724764BE6FE0}"/>
              </a:ext>
            </a:extLst>
          </p:cNvPr>
          <p:cNvSpPr txBox="1"/>
          <p:nvPr/>
        </p:nvSpPr>
        <p:spPr>
          <a:xfrm>
            <a:off x="2425700" y="2681729"/>
            <a:ext cx="1513840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GridSearchCV를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최적화된 </a:t>
            </a:r>
            <a:r>
              <a:rPr lang="ko-KR" sz="35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hyperparameter를</a:t>
            </a:r>
            <a:r>
              <a:rPr lang="ko-KR" sz="35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사용하여 분석</a:t>
            </a:r>
            <a:endParaRPr dirty="0">
              <a:latin typeface="맑은 고딕"/>
              <a:ea typeface="맑은 고딕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062AB717-CE94-D118-DA7A-5C99EBA9971A}"/>
              </a:ext>
            </a:extLst>
          </p:cNvPr>
          <p:cNvSpPr txBox="1"/>
          <p:nvPr/>
        </p:nvSpPr>
        <p:spPr>
          <a:xfrm>
            <a:off x="1358900" y="1447800"/>
            <a:ext cx="87376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kumimoji="0" lang="ko-KR" altLang="en-US" sz="3500" b="0" i="0" u="none" strike="noStrike" kern="1200" cap="none" spc="0" normalizeH="0" baseline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kumimoji="0" lang="ko-KR" alt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Ra</a:t>
            </a:r>
            <a:r>
              <a:rPr lang="en-US" altLang="ko-KR" sz="3500" kern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ndom</a:t>
            </a:r>
            <a:r>
              <a:rPr lang="ko-KR" altLang="en-US" sz="3500" kern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kern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Forest</a:t>
            </a:r>
            <a:r>
              <a:rPr lang="ko-KR" altLang="en-US" sz="3500" kern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kern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Classifier</a:t>
            </a:r>
            <a:endParaRPr kumimoji="0" lang="en-US" altLang="ko-KR" sz="3500" b="0" i="0" u="none" strike="noStrike" kern="1200" cap="none" spc="0" normalizeH="0" baseline="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23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5472CAC-9EA2-E102-3FED-0738D5CF92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56" b="26241"/>
          <a:stretch/>
        </p:blipFill>
        <p:spPr>
          <a:xfrm>
            <a:off x="1219200" y="2955420"/>
            <a:ext cx="16004162" cy="33106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B3D3FB-F6C6-2559-53AA-BDF62EE29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65" b="28538"/>
          <a:stretch/>
        </p:blipFill>
        <p:spPr>
          <a:xfrm>
            <a:off x="1277113" y="6922753"/>
            <a:ext cx="15946249" cy="260129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5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6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9200" y="2360593"/>
            <a:ext cx="7696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Hyperparmeter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튜닝 전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모델별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평가 지표</a:t>
            </a:r>
            <a:endParaRPr lang="ko-KR" altLang="en-US" sz="280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1358900" y="1447800"/>
            <a:ext cx="75565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l" defTabSz="914400" rtl="0" eaLnBrk="1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kumimoji="0" lang="ko-KR" altLang="en-US" sz="3500" b="0" i="0" u="none" strike="noStrike" kern="1200" cap="none" spc="0" normalizeH="0" baseline="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본분석</a:t>
            </a:r>
            <a:r>
              <a:rPr kumimoji="0" lang="ko-KR" altLang="en-US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ROC Curve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90035-42DE-09E3-17D2-C4DA5A197BD8}"/>
              </a:ext>
            </a:extLst>
          </p:cNvPr>
          <p:cNvSpPr txBox="1"/>
          <p:nvPr/>
        </p:nvSpPr>
        <p:spPr>
          <a:xfrm>
            <a:off x="1219200" y="6266033"/>
            <a:ext cx="7696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Hyperparmeter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튜닝 후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모델별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평가 지표</a:t>
            </a:r>
            <a:endParaRPr lang="ko-KR" altLang="en-US" sz="280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F0F13D-1883-A58D-AF1D-171A33F2324D}"/>
              </a:ext>
            </a:extLst>
          </p:cNvPr>
          <p:cNvSpPr/>
          <p:nvPr/>
        </p:nvSpPr>
        <p:spPr>
          <a:xfrm>
            <a:off x="1361363" y="7458672"/>
            <a:ext cx="15777287" cy="5355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2F590D-3DB0-F637-E95B-A2A50CA79D90}"/>
              </a:ext>
            </a:extLst>
          </p:cNvPr>
          <p:cNvSpPr/>
          <p:nvPr/>
        </p:nvSpPr>
        <p:spPr>
          <a:xfrm>
            <a:off x="1361363" y="3746819"/>
            <a:ext cx="15777287" cy="5355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35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7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 rot="5400000">
            <a:off x="-4140200" y="5143500"/>
            <a:ext cx="10591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-114300" y="1143000"/>
            <a:ext cx="185674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7"/>
          <p:cNvSpPr txBox="1"/>
          <p:nvPr/>
        </p:nvSpPr>
        <p:spPr>
          <a:xfrm>
            <a:off x="2057400" y="4174004"/>
            <a:ext cx="1508125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(</a:t>
            </a:r>
            <a:r>
              <a:rPr lang="en-US" altLang="ko-KR" sz="6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4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) </a:t>
            </a:r>
            <a:r>
              <a:rPr lang="ko-KR" altLang="en-US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광고 비용 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데이터로 </a:t>
            </a:r>
            <a:r>
              <a:rPr lang="ko-KR" altLang="en-US" sz="6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판매량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altLang="en-US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예측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하기</a:t>
            </a:r>
            <a:b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</a:b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(</a:t>
            </a:r>
            <a:r>
              <a:rPr lang="ko-KR" altLang="en-US" sz="6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적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은 </a:t>
            </a:r>
            <a:r>
              <a:rPr lang="ko-KR" sz="60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Feature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</a:t>
            </a:r>
            <a:r>
              <a:rPr lang="en-US" alt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ko-KR" altLang="en-US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적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은 </a:t>
            </a:r>
            <a:r>
              <a:rPr lang="ko-KR" sz="60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Sample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en-US" altLang="ko-KR" sz="6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Regression</a:t>
            </a:r>
            <a:r>
              <a:rPr lang="ko-KR" sz="6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)</a:t>
            </a:r>
            <a:endParaRPr sz="60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231759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300" b="0" i="0" u="none" strike="noStrike">
                <a:solidFill>
                  <a:srgbClr val="333333"/>
                </a:solidFill>
                <a:latin typeface="맑은 고딕"/>
                <a:ea typeface="맑은 고딕"/>
              </a:rPr>
              <a:t>분석</a:t>
            </a:r>
            <a:r>
              <a:rPr lang="en-US" sz="4300" b="0" i="0" u="none" strike="noStrike">
                <a:solidFill>
                  <a:srgbClr val="333333"/>
                </a:solidFill>
                <a:latin typeface="맑은 고딕"/>
                <a:ea typeface="맑은 고딕"/>
              </a:rPr>
              <a:t> </a:t>
            </a:r>
            <a:r>
              <a:rPr lang="ko-KR" sz="4300" b="0" i="0" u="none" strike="noStrike">
                <a:solidFill>
                  <a:srgbClr val="333333"/>
                </a:solidFill>
                <a:latin typeface="맑은 고딕"/>
                <a:ea typeface="+mj-ea"/>
              </a:rPr>
              <a:t>과정</a:t>
            </a:r>
            <a:r>
              <a:rPr lang="en-US" sz="4300" b="0" i="0" u="none" strike="noStrike">
                <a:solidFill>
                  <a:srgbClr val="333333"/>
                </a:solidFill>
                <a:latin typeface="맑은 고딕"/>
                <a:ea typeface="맑은 고딕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8900" y="1447800"/>
            <a:ext cx="67183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3500" b="0" i="0" u="none" strike="noStrike">
                <a:solidFill>
                  <a:srgbClr val="333333"/>
                </a:solidFill>
                <a:latin typeface="맑은 고딕"/>
                <a:ea typeface="맑은 고딕"/>
              </a:rPr>
              <a:t>(1) </a:t>
            </a:r>
            <a:r>
              <a:rPr lang="ko-KR" altLang="en-US" sz="3500" b="0" i="0" u="none" strike="noStrike">
                <a:solidFill>
                  <a:srgbClr val="333333"/>
                </a:solidFill>
                <a:latin typeface="맑은 고딕"/>
                <a:ea typeface="맑은 고딕"/>
              </a:rPr>
              <a:t>데이터셋 소개</a:t>
            </a:r>
            <a:endParaRPr lang="en-US" sz="3500" b="0" i="0" u="none" strike="noStrike">
              <a:solidFill>
                <a:srgbClr val="333333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349500" y="4868725"/>
          <a:ext cx="6313237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>
                        <a:defRPr/>
                      </a:pPr>
                      <a:r>
                        <a:rPr lang="en-US" altLang="ko-KR" sz="2000"/>
                        <a:t>Feature Name</a:t>
                      </a:r>
                      <a:endParaRPr lang="ko-KR" altLang="en-US" sz="20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2000"/>
                        <a:t>설명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>
                        <a:defRPr/>
                      </a:pPr>
                      <a:r>
                        <a:rPr lang="en-US" altLang="ko-K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endParaRPr lang="ko-KR" altLang="en-US" sz="2000"/>
                    </a:p>
                  </a:txBody>
                  <a:tcPr>
                    <a:solidFill>
                      <a:srgbClr val="FDF4C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2000"/>
                        <a:t>텔레비전 광고 비용</a:t>
                      </a:r>
                    </a:p>
                  </a:txBody>
                  <a:tcPr>
                    <a:solidFill>
                      <a:srgbClr val="FDF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>
                        <a:defRPr/>
                      </a:pPr>
                      <a:r>
                        <a:rPr lang="en-US" altLang="ko-K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Billboards</a:t>
                      </a:r>
                      <a:endParaRPr lang="ko-KR" altLang="en-US" sz="2000"/>
                    </a:p>
                  </a:txBody>
                  <a:tcPr>
                    <a:solidFill>
                      <a:srgbClr val="FDF4C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2000"/>
                        <a:t>옥외 광고 비용</a:t>
                      </a:r>
                    </a:p>
                  </a:txBody>
                  <a:tcPr>
                    <a:solidFill>
                      <a:srgbClr val="FDF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>
                        <a:defRPr/>
                      </a:pPr>
                      <a:r>
                        <a:rPr lang="en-US" altLang="ko-K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Google_Ads</a:t>
                      </a:r>
                      <a:endParaRPr lang="ko-KR" altLang="en-US" sz="2000"/>
                    </a:p>
                  </a:txBody>
                  <a:tcPr>
                    <a:solidFill>
                      <a:srgbClr val="FDF4C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2000"/>
                        <a:t>구글 광고 비용</a:t>
                      </a:r>
                    </a:p>
                  </a:txBody>
                  <a:tcPr>
                    <a:solidFill>
                      <a:srgbClr val="FDF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>
                        <a:defRPr/>
                      </a:pPr>
                      <a:r>
                        <a:rPr lang="en-US" altLang="ko-K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Social_Media</a:t>
                      </a:r>
                      <a:endParaRPr lang="ko-KR" altLang="en-US" sz="2000"/>
                    </a:p>
                  </a:txBody>
                  <a:tcPr>
                    <a:solidFill>
                      <a:srgbClr val="FDF4C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2000"/>
                        <a:t>소셜미디어 플랫폼 광고 비용</a:t>
                      </a:r>
                    </a:p>
                  </a:txBody>
                  <a:tcPr>
                    <a:solidFill>
                      <a:srgbClr val="FDF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>
                        <a:defRPr/>
                      </a:pPr>
                      <a:r>
                        <a:rPr lang="en-US" altLang="ko-K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Influencer_Marketing</a:t>
                      </a:r>
                      <a:endParaRPr lang="ko-KR" altLang="en-US" sz="2000"/>
                    </a:p>
                  </a:txBody>
                  <a:tcPr>
                    <a:solidFill>
                      <a:srgbClr val="FDF4C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2000"/>
                        <a:t>인플루언서 마케팅 관련 비용</a:t>
                      </a:r>
                    </a:p>
                  </a:txBody>
                  <a:tcPr>
                    <a:solidFill>
                      <a:srgbClr val="FDF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>
                        <a:defRPr/>
                      </a:pPr>
                      <a:r>
                        <a:rPr lang="en-US" altLang="ko-K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Affiliate_Marketing</a:t>
                      </a:r>
                      <a:endParaRPr lang="ko-KR" altLang="en-US" sz="2000"/>
                    </a:p>
                  </a:txBody>
                  <a:tcPr>
                    <a:solidFill>
                      <a:srgbClr val="FDF4C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2000" dirty="0"/>
                        <a:t>제휴 마케팅 활동 비용</a:t>
                      </a:r>
                    </a:p>
                  </a:txBody>
                  <a:tcPr>
                    <a:solidFill>
                      <a:srgbClr val="FDF4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8"/>
          <p:cNvSpPr txBox="1"/>
          <p:nvPr/>
        </p:nvSpPr>
        <p:spPr>
          <a:xfrm>
            <a:off x="2349500" y="4457700"/>
            <a:ext cx="6718300" cy="393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2400" b="1" i="0" u="none" strike="noStrike" dirty="0">
                <a:solidFill>
                  <a:srgbClr val="333333"/>
                </a:solidFill>
                <a:latin typeface="맑은 고딕"/>
                <a:ea typeface="맑은 고딕"/>
              </a:rPr>
              <a:t>Feature</a:t>
            </a:r>
            <a:r>
              <a:rPr lang="en-US" sz="2400" b="1" dirty="0">
                <a:solidFill>
                  <a:srgbClr val="333333"/>
                </a:solidFill>
                <a:latin typeface="맑은 고딕"/>
                <a:ea typeface="맑은 고딕"/>
              </a:rPr>
              <a:t> 6</a:t>
            </a:r>
            <a:r>
              <a:rPr lang="ko-KR" altLang="en-US" sz="2400" b="1" dirty="0">
                <a:solidFill>
                  <a:srgbClr val="333333"/>
                </a:solidFill>
                <a:latin typeface="맑은 고딕"/>
                <a:ea typeface="맑은 고딕"/>
              </a:rPr>
              <a:t>개</a:t>
            </a:r>
            <a:r>
              <a:rPr lang="ko-KR" altLang="en-US" sz="2400" b="1" i="0" u="none" strike="noStrike" dirty="0">
                <a:solidFill>
                  <a:srgbClr val="333333"/>
                </a:solidFill>
                <a:latin typeface="맑은 고딕"/>
                <a:ea typeface="맑은 고딕"/>
              </a:rPr>
              <a:t> </a:t>
            </a:r>
            <a:endParaRPr lang="en-US" sz="2400" b="1" i="0" u="none" strike="noStrike" dirty="0">
              <a:solidFill>
                <a:srgbClr val="333333"/>
              </a:solidFill>
              <a:latin typeface="맑은 고딕"/>
              <a:ea typeface="맑은 고딕"/>
            </a:endParaRPr>
          </a:p>
        </p:txBody>
      </p:sp>
      <p:sp>
        <p:nvSpPr>
          <p:cNvPr id="15" name="TextBox 8">
            <a:hlinkClick r:id="rId6"/>
          </p:cNvPr>
          <p:cNvSpPr txBox="1"/>
          <p:nvPr/>
        </p:nvSpPr>
        <p:spPr>
          <a:xfrm>
            <a:off x="2425700" y="3234364"/>
            <a:ext cx="12839700" cy="825208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2200" b="0" i="0" u="none" strike="noStrike">
                <a:solidFill>
                  <a:srgbClr val="333333"/>
                </a:solidFill>
                <a:latin typeface="맑은 고딕"/>
                <a:ea typeface="맑은 고딕"/>
                <a:hlinkClick r:id="rId6"/>
              </a:rPr>
              <a:t>https://www.kaggle.com/datasets/singhnavjot2062001/product-advertising-data</a:t>
            </a:r>
            <a:endParaRPr lang="en-US" sz="2200" b="0" i="0" u="none" strike="noStrike">
              <a:solidFill>
                <a:srgbClr val="333333"/>
              </a:solidFill>
              <a:latin typeface="맑은 고딕"/>
              <a:ea typeface="맑은 고딕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altLang="en-US" sz="2200">
                <a:solidFill>
                  <a:srgbClr val="333333"/>
                </a:solidFill>
                <a:latin typeface="맑은 고딕"/>
                <a:ea typeface="맑은 고딕"/>
              </a:rPr>
              <a:t>광고</a:t>
            </a:r>
            <a:r>
              <a:rPr lang="en-US" sz="2200">
                <a:solidFill>
                  <a:srgbClr val="333333"/>
                </a:solidFill>
                <a:latin typeface="맑은 고딕"/>
                <a:ea typeface="맑은 고딕"/>
              </a:rPr>
              <a:t> </a:t>
            </a:r>
            <a:r>
              <a:rPr lang="ko-KR" altLang="en-US" sz="2200">
                <a:solidFill>
                  <a:srgbClr val="333333"/>
                </a:solidFill>
                <a:latin typeface="맑은 고딕"/>
                <a:ea typeface="맑은 고딕"/>
              </a:rPr>
              <a:t>비용 및 판매 데이터 </a:t>
            </a:r>
            <a:endParaRPr lang="en-US" sz="2200" b="0" i="0" u="none" strike="noStrike">
              <a:solidFill>
                <a:srgbClr val="333333"/>
              </a:solidFill>
              <a:latin typeface="맑은 고딕"/>
              <a:ea typeface="맑은 고딕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9169400" y="4915172"/>
            <a:ext cx="8267700" cy="145415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2400" b="1" i="0" u="none" strike="noStrike" dirty="0">
                <a:solidFill>
                  <a:srgbClr val="333333"/>
                </a:solidFill>
                <a:latin typeface="맑은 고딕"/>
                <a:ea typeface="맑은 고딕"/>
              </a:rPr>
              <a:t>Target</a:t>
            </a:r>
            <a:r>
              <a:rPr lang="en-US" sz="2200" b="0" i="0" u="none" strike="noStrike" dirty="0">
                <a:solidFill>
                  <a:srgbClr val="333333"/>
                </a:solidFill>
                <a:latin typeface="맑은 고딕"/>
                <a:ea typeface="맑은 고딕"/>
              </a:rPr>
              <a:t> : </a:t>
            </a:r>
            <a:r>
              <a:rPr lang="en-US" sz="2200" b="0" i="0" u="none" strike="noStrike" dirty="0" err="1">
                <a:solidFill>
                  <a:srgbClr val="333333"/>
                </a:solidFill>
                <a:latin typeface="맑은 고딕"/>
                <a:ea typeface="맑은 고딕"/>
              </a:rPr>
              <a:t>Product_Sold</a:t>
            </a:r>
            <a:endParaRPr lang="en-US" sz="2200" b="0" i="0" u="none" strike="noStrike" dirty="0">
              <a:solidFill>
                <a:srgbClr val="333333"/>
              </a:solidFill>
              <a:latin typeface="맑은 고딕"/>
              <a:ea typeface="맑은 고딕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sz="2200" dirty="0">
                <a:solidFill>
                  <a:srgbClr val="333333"/>
                </a:solidFill>
                <a:latin typeface="맑은 고딕"/>
                <a:ea typeface="맑은 고딕"/>
                <a:sym typeface="Wingdings"/>
              </a:rPr>
              <a:t> </a:t>
            </a:r>
            <a:r>
              <a:rPr lang="ko-KR" altLang="en-US" sz="2200" dirty="0">
                <a:solidFill>
                  <a:srgbClr val="333333"/>
                </a:solidFill>
                <a:latin typeface="맑은 고딕"/>
                <a:ea typeface="맑은 고딕"/>
                <a:sym typeface="Wingdings"/>
              </a:rPr>
              <a:t>다양한 플랫폼의 광고비용에 해당하는 판매된 제품 수 </a:t>
            </a:r>
          </a:p>
          <a:p>
            <a:pPr lvl="0" algn="l">
              <a:lnSpc>
                <a:spcPct val="99600"/>
              </a:lnSpc>
              <a:defRPr/>
            </a:pPr>
            <a:endParaRPr lang="en-US" sz="2200" b="0" i="0" u="none" strike="noStrike" dirty="0">
              <a:solidFill>
                <a:srgbClr val="333333"/>
              </a:solidFill>
              <a:latin typeface="맑은 고딕"/>
              <a:ea typeface="맑은 고딕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altLang="en-US" sz="2400" b="1" dirty="0">
                <a:solidFill>
                  <a:srgbClr val="333333"/>
                </a:solidFill>
                <a:latin typeface="맑은 고딕"/>
                <a:ea typeface="맑은 고딕"/>
              </a:rPr>
              <a:t>데이터 수 </a:t>
            </a:r>
            <a:r>
              <a:rPr lang="en-US" altLang="ko-KR" sz="2200" dirty="0">
                <a:solidFill>
                  <a:srgbClr val="333333"/>
                </a:solidFill>
                <a:latin typeface="맑은 고딕"/>
                <a:ea typeface="맑은 고딕"/>
              </a:rPr>
              <a:t>: 300</a:t>
            </a:r>
            <a:r>
              <a:rPr lang="ko-KR" altLang="en-US" sz="2200" dirty="0">
                <a:solidFill>
                  <a:srgbClr val="333333"/>
                </a:solidFill>
                <a:latin typeface="맑은 고딕"/>
                <a:ea typeface="맑은 고딕"/>
              </a:rPr>
              <a:t>개</a:t>
            </a:r>
            <a:endParaRPr lang="en-US" sz="2200" b="0" i="0" u="none" strike="noStrike" dirty="0">
              <a:solidFill>
                <a:srgbClr val="333333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9169400" y="7128836"/>
            <a:ext cx="6720417" cy="757864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2400" b="1" i="0">
                <a:solidFill>
                  <a:srgbClr val="FF0000"/>
                </a:solidFill>
                <a:effectLst/>
                <a:latin typeface="Inter"/>
                <a:ea typeface="맑은 고딕"/>
              </a:rPr>
              <a:t>= </a:t>
            </a:r>
            <a:r>
              <a:rPr lang="ko-KR" altLang="en-US" sz="2400" b="1" i="0">
                <a:solidFill>
                  <a:srgbClr val="FF0000"/>
                </a:solidFill>
                <a:effectLst/>
                <a:latin typeface="Inter"/>
                <a:ea typeface="맑은 고딕"/>
              </a:rPr>
              <a:t>광고가 제품 판매에 미치는 영향의 역학 관계</a:t>
            </a:r>
            <a:endParaRPr lang="en-US" sz="2400" b="1" i="0" u="none" strike="noStrike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2588" y="7626351"/>
            <a:ext cx="4123267" cy="1756313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2400" b="1" i="0" u="none" strike="noStrike">
                <a:solidFill>
                  <a:srgbClr val="333333"/>
                </a:solidFill>
                <a:latin typeface="맑은 고딕"/>
                <a:ea typeface="맑은 고딕"/>
              </a:rPr>
              <a:t>Data</a:t>
            </a:r>
            <a:r>
              <a:rPr lang="ko-KR" altLang="en-US" sz="2400" b="1" i="0" u="none" strike="noStrike">
                <a:solidFill>
                  <a:srgbClr val="333333"/>
                </a:solidFill>
                <a:latin typeface="맑은 고딕"/>
                <a:ea typeface="맑은 고딕"/>
              </a:rPr>
              <a:t> </a:t>
            </a:r>
            <a:r>
              <a:rPr lang="en-US" altLang="ko-KR" sz="2400" b="1" i="0" u="none" strike="noStrike">
                <a:solidFill>
                  <a:srgbClr val="333333"/>
                </a:solidFill>
                <a:latin typeface="맑은 고딕"/>
                <a:ea typeface="맑은 고딕"/>
              </a:rPr>
              <a:t>Frame</a:t>
            </a:r>
            <a:r>
              <a:rPr lang="ko-KR" altLang="en-US" sz="2400" b="1" i="0" u="none" strike="noStrike">
                <a:solidFill>
                  <a:srgbClr val="333333"/>
                </a:solidFill>
                <a:latin typeface="맑은 고딕"/>
                <a:ea typeface="맑은 고딕"/>
              </a:rPr>
              <a:t>으로 변환 후 </a:t>
            </a:r>
          </a:p>
          <a:p>
            <a:pPr lvl="0" algn="ctr">
              <a:lnSpc>
                <a:spcPct val="132800"/>
              </a:lnSpc>
              <a:defRPr/>
            </a:pPr>
            <a:r>
              <a:rPr lang="ko-KR" altLang="en-US" sz="2400" b="1" i="0" u="none" strike="noStrike">
                <a:solidFill>
                  <a:srgbClr val="333333"/>
                </a:solidFill>
                <a:latin typeface="맑은 고딕"/>
                <a:ea typeface="맑은 고딕"/>
              </a:rPr>
              <a:t>기본 정보 및 결측치 확인</a:t>
            </a:r>
          </a:p>
          <a:p>
            <a:pPr lvl="0" algn="ctr">
              <a:lnSpc>
                <a:spcPct val="132800"/>
              </a:lnSpc>
              <a:defRPr/>
            </a:pPr>
            <a:r>
              <a:rPr lang="en-US" altLang="ko-KR" sz="1900" b="0" i="0" u="none" strike="noStrike">
                <a:solidFill>
                  <a:srgbClr val="333333"/>
                </a:solidFill>
                <a:latin typeface="맑은 고딕"/>
                <a:ea typeface="맑은 고딕"/>
                <a:sym typeface="Wingdings"/>
              </a:rPr>
              <a:t> </a:t>
            </a:r>
            <a:r>
              <a:rPr lang="ko-KR" altLang="en-US" sz="1900" b="0" i="0" u="none" strike="noStrike">
                <a:solidFill>
                  <a:srgbClr val="333333"/>
                </a:solidFill>
                <a:latin typeface="맑은 고딕"/>
                <a:ea typeface="맑은 고딕"/>
              </a:rPr>
              <a:t>수치형 자료</a:t>
            </a:r>
          </a:p>
          <a:p>
            <a:pPr marL="342900" lvl="0" indent="-342900" algn="ctr">
              <a:lnSpc>
                <a:spcPct val="132800"/>
              </a:lnSpc>
              <a:buFont typeface="Wingdings"/>
              <a:buChar char="à"/>
              <a:defRPr/>
            </a:pPr>
            <a:r>
              <a:rPr lang="ko-KR" altLang="en-US" sz="1900" b="0" i="0" u="none" strike="noStrike">
                <a:solidFill>
                  <a:srgbClr val="333333"/>
                </a:solidFill>
                <a:latin typeface="맑은 고딕"/>
                <a:ea typeface="맑은 고딕"/>
              </a:rPr>
              <a:t>결측치 </a:t>
            </a:r>
            <a:r>
              <a:rPr lang="en-US" altLang="ko-KR" sz="1900" b="0" i="0" u="none" strike="noStrike">
                <a:solidFill>
                  <a:srgbClr val="333333"/>
                </a:solidFill>
                <a:latin typeface="맑은 고딕"/>
                <a:ea typeface="맑은 고딕"/>
              </a:rPr>
              <a:t>X</a:t>
            </a:r>
            <a:endParaRPr lang="en-US" sz="1900" b="0" i="0" u="none" strike="noStrike">
              <a:solidFill>
                <a:srgbClr val="333333"/>
              </a:solidFill>
              <a:latin typeface="맑은 고딕"/>
              <a:ea typeface="맑은 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58900" y="1447800"/>
            <a:ext cx="75565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(EDA)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53440" y="3009900"/>
            <a:ext cx="6172385" cy="4561889"/>
          </a:xfrm>
          <a:prstGeom prst="rect">
            <a:avLst/>
          </a:prstGeom>
        </p:spPr>
      </p:pic>
      <p:sp>
        <p:nvSpPr>
          <p:cNvPr id="11" name="TextBox 7"/>
          <p:cNvSpPr txBox="1"/>
          <p:nvPr/>
        </p:nvSpPr>
        <p:spPr>
          <a:xfrm>
            <a:off x="10038292" y="7711017"/>
            <a:ext cx="6286592" cy="1756313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2400" b="1" i="0" u="none" strike="noStrike">
                <a:solidFill>
                  <a:srgbClr val="333333"/>
                </a:solidFill>
                <a:latin typeface="맑은 고딕"/>
                <a:ea typeface="맑은 고딕"/>
              </a:rPr>
              <a:t>Heatmap</a:t>
            </a:r>
            <a:r>
              <a:rPr lang="ko-KR" altLang="en-US" sz="2400" b="1" i="0" u="none" strike="noStrike">
                <a:solidFill>
                  <a:srgbClr val="333333"/>
                </a:solidFill>
                <a:latin typeface="맑은 고딕"/>
                <a:ea typeface="맑은 고딕"/>
              </a:rPr>
              <a:t>으로 </a:t>
            </a:r>
            <a:r>
              <a:rPr lang="en-US" altLang="ko-KR" sz="2400" b="1" i="0" u="none" strike="noStrike">
                <a:solidFill>
                  <a:srgbClr val="333333"/>
                </a:solidFill>
                <a:latin typeface="맑은 고딕"/>
                <a:ea typeface="맑은 고딕"/>
              </a:rPr>
              <a:t>Feature </a:t>
            </a:r>
            <a:r>
              <a:rPr lang="ko-KR" altLang="en-US" sz="2400" b="1" i="0" u="none" strike="noStrike">
                <a:solidFill>
                  <a:srgbClr val="333333"/>
                </a:solidFill>
                <a:latin typeface="맑은 고딕"/>
                <a:ea typeface="맑은 고딕"/>
              </a:rPr>
              <a:t>간 다중공선성 확인 </a:t>
            </a:r>
          </a:p>
          <a:p>
            <a:pPr marL="342900" lvl="0" indent="-342900" algn="ctr">
              <a:lnSpc>
                <a:spcPct val="132800"/>
              </a:lnSpc>
              <a:buFont typeface="Wingdings"/>
              <a:buChar char="à"/>
              <a:defRPr/>
            </a:pPr>
            <a:r>
              <a:rPr lang="ko-KR" altLang="en-US" sz="1900">
                <a:solidFill>
                  <a:srgbClr val="333333"/>
                </a:solidFill>
                <a:latin typeface="맑은 고딕"/>
                <a:ea typeface="맑은 고딕"/>
                <a:sym typeface="Wingdings"/>
              </a:rPr>
              <a:t>모든 변수 간 상관계수 절댓값이 </a:t>
            </a:r>
            <a:r>
              <a:rPr lang="ko-KR" altLang="en-US" sz="1900" b="1">
                <a:solidFill>
                  <a:srgbClr val="333333"/>
                </a:solidFill>
                <a:latin typeface="맑은 고딕"/>
                <a:ea typeface="맑은 고딕"/>
                <a:sym typeface="Wingdings"/>
              </a:rPr>
              <a:t>매우 낮음 </a:t>
            </a:r>
          </a:p>
          <a:p>
            <a:pPr marL="342900" lvl="0" indent="-342900" algn="ctr">
              <a:lnSpc>
                <a:spcPct val="132800"/>
              </a:lnSpc>
              <a:buFont typeface="Wingdings"/>
              <a:buChar char="à"/>
              <a:defRPr/>
            </a:pPr>
            <a:r>
              <a:rPr lang="ko-KR" altLang="en-US" sz="1900" b="1" i="0" u="none" strike="noStrike">
                <a:solidFill>
                  <a:srgbClr val="333333"/>
                </a:solidFill>
                <a:latin typeface="맑은 고딕"/>
                <a:ea typeface="맑은 고딕"/>
                <a:sym typeface="Wingdings"/>
              </a:rPr>
              <a:t>독립적으로 </a:t>
            </a:r>
            <a:r>
              <a:rPr lang="en-US" altLang="ko-KR" sz="1900" b="1" i="0" u="none" strike="noStrike">
                <a:solidFill>
                  <a:srgbClr val="333333"/>
                </a:solidFill>
                <a:latin typeface="맑은 고딕"/>
                <a:ea typeface="맑은 고딕"/>
                <a:sym typeface="Wingdings"/>
              </a:rPr>
              <a:t>target</a:t>
            </a:r>
            <a:r>
              <a:rPr lang="ko-KR" altLang="en-US" sz="1900" b="1" i="0" u="none" strike="noStrike">
                <a:solidFill>
                  <a:srgbClr val="333333"/>
                </a:solidFill>
                <a:latin typeface="맑은 고딕"/>
                <a:ea typeface="맑은 고딕"/>
                <a:sym typeface="Wingdings"/>
              </a:rPr>
              <a:t>에 영향</a:t>
            </a:r>
            <a:r>
              <a:rPr lang="ko-KR" altLang="en-US" sz="1900" b="0" i="0" u="none" strike="noStrike">
                <a:solidFill>
                  <a:srgbClr val="333333"/>
                </a:solidFill>
                <a:latin typeface="맑은 고딕"/>
                <a:ea typeface="맑은 고딕"/>
                <a:sym typeface="Wingdings"/>
              </a:rPr>
              <a:t>을 미칠 가능성이 높음</a:t>
            </a:r>
          </a:p>
          <a:p>
            <a:pPr lvl="0" algn="ctr">
              <a:lnSpc>
                <a:spcPct val="132800"/>
              </a:lnSpc>
              <a:defRPr/>
            </a:pPr>
            <a:endParaRPr lang="en-US" sz="1900" b="0" i="0" u="none" strike="noStrike">
              <a:solidFill>
                <a:srgbClr val="333333"/>
              </a:solidFill>
              <a:latin typeface="맑은 고딕"/>
              <a:ea typeface="맑은 고딕"/>
            </a:endParaRPr>
          </a:p>
        </p:txBody>
      </p:sp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862658" y="2930411"/>
            <a:ext cx="5181866" cy="442617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8769" y="5143500"/>
            <a:ext cx="4541838" cy="3954311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32800"/>
              </a:lnSpc>
              <a:defRPr/>
            </a:pPr>
            <a:r>
              <a:rPr lang="en-US" sz="2400" b="1">
                <a:solidFill>
                  <a:srgbClr val="333333"/>
                </a:solidFill>
                <a:latin typeface="맑은 고딕"/>
                <a:ea typeface="맑은 고딕"/>
              </a:rPr>
              <a:t>Target, feature </a:t>
            </a:r>
            <a:r>
              <a:rPr lang="ko-KR" altLang="en-US" sz="2400" b="1">
                <a:solidFill>
                  <a:srgbClr val="333333"/>
                </a:solidFill>
                <a:latin typeface="맑은 고딕"/>
                <a:ea typeface="맑은 고딕"/>
              </a:rPr>
              <a:t>간</a:t>
            </a:r>
            <a:r>
              <a:rPr lang="en-US" sz="2400" b="1">
                <a:solidFill>
                  <a:srgbClr val="333333"/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>
                <a:solidFill>
                  <a:srgbClr val="333333"/>
                </a:solidFill>
                <a:latin typeface="맑은 고딕"/>
                <a:ea typeface="맑은 고딕"/>
              </a:rPr>
              <a:t>관계 시각화 </a:t>
            </a:r>
          </a:p>
          <a:p>
            <a:pPr lvl="0" algn="ctr">
              <a:lnSpc>
                <a:spcPct val="132800"/>
              </a:lnSpc>
              <a:defRPr/>
            </a:pPr>
            <a:r>
              <a:rPr lang="en-US" sz="2000" b="0" i="0" u="none" strike="noStrike">
                <a:solidFill>
                  <a:srgbClr val="333333"/>
                </a:solidFill>
                <a:latin typeface="맑은 고딕"/>
                <a:ea typeface="맑은 고딕"/>
              </a:rPr>
              <a:t>- </a:t>
            </a:r>
            <a:r>
              <a:rPr lang="en-US" sz="2000">
                <a:solidFill>
                  <a:srgbClr val="333333"/>
                </a:solidFill>
                <a:latin typeface="맑은 고딕"/>
                <a:ea typeface="맑은 고딕"/>
              </a:rPr>
              <a:t>Feature </a:t>
            </a:r>
            <a:r>
              <a:rPr lang="ko-KR" altLang="en-US" sz="2000">
                <a:solidFill>
                  <a:srgbClr val="333333"/>
                </a:solidFill>
                <a:latin typeface="맑은 고딕"/>
                <a:ea typeface="맑은 고딕"/>
              </a:rPr>
              <a:t>전부 양의 선형 관계</a:t>
            </a:r>
          </a:p>
          <a:p>
            <a:pPr lvl="0" algn="ctr">
              <a:lnSpc>
                <a:spcPct val="132800"/>
              </a:lnSpc>
              <a:defRPr/>
            </a:pPr>
            <a:r>
              <a:rPr lang="en-US" altLang="ko-KR" sz="20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- Affiliate_Marketing</a:t>
            </a:r>
            <a:r>
              <a:rPr lang="en-US" altLang="ko-KR" sz="2000" b="0" i="0" u="none" strike="noStrike">
                <a:solidFill>
                  <a:srgbClr val="333333"/>
                </a:solidFill>
                <a:effectLst/>
                <a:latin typeface="맑은 고딕"/>
                <a:ea typeface="맑은 고딕"/>
              </a:rPr>
              <a:t>(</a:t>
            </a:r>
            <a:r>
              <a:rPr lang="ko-KR" altLang="en-US" sz="2000" b="0" i="0" u="none" strike="noStrike">
                <a:solidFill>
                  <a:srgbClr val="333333"/>
                </a:solidFill>
                <a:effectLst/>
                <a:latin typeface="맑은 고딕"/>
                <a:ea typeface="맑은 고딕"/>
              </a:rPr>
              <a:t>제휴 마케팅</a:t>
            </a:r>
            <a:r>
              <a:rPr lang="en-US" altLang="ko-KR" sz="2000" b="0" i="0" u="none" strike="noStrike">
                <a:solidFill>
                  <a:srgbClr val="333333"/>
                </a:solidFill>
                <a:effectLst/>
                <a:latin typeface="맑은 고딕"/>
                <a:ea typeface="맑은 고딕"/>
              </a:rPr>
              <a:t>) </a:t>
            </a:r>
            <a:r>
              <a:rPr lang="ko-KR" altLang="en-US" sz="2000" b="0" i="0" u="none" strike="noStrike">
                <a:solidFill>
                  <a:srgbClr val="333333"/>
                </a:solidFill>
                <a:effectLst/>
                <a:latin typeface="맑은 고딕"/>
                <a:ea typeface="맑은 고딕"/>
              </a:rPr>
              <a:t>의 상관계수가 크기때문에 </a:t>
            </a:r>
            <a:endParaRPr lang="en-US" altLang="ko-KR" sz="2000" b="0" i="0" u="none" strike="noStrike">
              <a:solidFill>
                <a:srgbClr val="333333"/>
              </a:solidFill>
              <a:effectLst/>
              <a:latin typeface="맑은 고딕"/>
              <a:ea typeface="맑은 고딕"/>
            </a:endParaRPr>
          </a:p>
          <a:p>
            <a:pPr lvl="0" algn="ctr">
              <a:lnSpc>
                <a:spcPct val="132800"/>
              </a:lnSpc>
              <a:defRPr/>
            </a:pPr>
            <a:r>
              <a:rPr lang="en-US" altLang="ko-KR" sz="2000" b="0" i="0" u="none" strike="noStrike">
                <a:solidFill>
                  <a:srgbClr val="333333"/>
                </a:solidFill>
                <a:effectLst/>
                <a:latin typeface="맑은 고딕"/>
                <a:ea typeface="맑은 고딕"/>
              </a:rPr>
              <a:t>target</a:t>
            </a:r>
            <a:r>
              <a:rPr lang="ko-KR" altLang="en-US" sz="2000" b="0" i="0" u="none" strike="noStrike">
                <a:solidFill>
                  <a:srgbClr val="333333"/>
                </a:solidFill>
                <a:effectLst/>
                <a:latin typeface="맑은 고딕"/>
                <a:ea typeface="맑은 고딕"/>
              </a:rPr>
              <a:t>에 가장 큰 영향력</a:t>
            </a:r>
            <a:r>
              <a:rPr lang="en-US" altLang="ko-KR" sz="2200" b="0" i="0" u="none" strike="noStrike">
                <a:solidFill>
                  <a:srgbClr val="333333"/>
                </a:solidFill>
                <a:effectLst/>
                <a:latin typeface="맑은 고딕"/>
                <a:ea typeface="맑은 고딕"/>
              </a:rPr>
              <a:t> </a:t>
            </a:r>
            <a:endParaRPr lang="en-US" altLang="ko-KR" sz="2200" b="0" i="0" u="none" strike="noStrike">
              <a:solidFill>
                <a:srgbClr val="333333"/>
              </a:solidFill>
              <a:latin typeface="맑은 고딕"/>
              <a:ea typeface="맑은 고딕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89B31D2-D5AB-5822-3540-89D204627E82}"/>
              </a:ext>
            </a:extLst>
          </p:cNvPr>
          <p:cNvSpPr txBox="1"/>
          <p:nvPr/>
        </p:nvSpPr>
        <p:spPr>
          <a:xfrm>
            <a:off x="1358900" y="1447800"/>
            <a:ext cx="75438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(EDA)</a:t>
            </a:r>
          </a:p>
        </p:txBody>
      </p:sp>
      <p:pic>
        <p:nvPicPr>
          <p:cNvPr id="3077" name="그림 307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41091" y="3157007"/>
            <a:ext cx="10389860" cy="5137150"/>
          </a:xfrm>
          <a:prstGeom prst="rect">
            <a:avLst/>
          </a:prstGeom>
        </p:spPr>
      </p:pic>
      <p:sp>
        <p:nvSpPr>
          <p:cNvPr id="3078" name="직사각형 3077"/>
          <p:cNvSpPr/>
          <p:nvPr/>
        </p:nvSpPr>
        <p:spPr>
          <a:xfrm>
            <a:off x="15307735" y="3258607"/>
            <a:ext cx="2063749" cy="4984750"/>
          </a:xfrm>
          <a:prstGeom prst="rect">
            <a:avLst/>
          </a:prstGeom>
          <a:noFill/>
          <a:ln w="50800"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168400" cy="1168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5400000">
            <a:off x="-4140200" y="5143500"/>
            <a:ext cx="10591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14300" y="1143000"/>
            <a:ext cx="18567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114300" y="2286000"/>
            <a:ext cx="18567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498600" y="228600"/>
            <a:ext cx="85979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sz="43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31160" y="7461979"/>
            <a:ext cx="12025679" cy="20568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altLang="en-US" sz="2400" b="1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왜도</a:t>
            </a:r>
            <a:r>
              <a:rPr lang="en-US" altLang="ko-KR" sz="24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첨도 확인 </a:t>
            </a:r>
            <a:endParaRPr lang="en-US" altLang="ko-KR" sz="2400" b="1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lnSpc>
                <a:spcPct val="132800"/>
              </a:lnSpc>
            </a:pPr>
            <a:r>
              <a:rPr lang="ko-KR" altLang="en-US" sz="20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ko-KR" altLang="en-US" sz="2000" b="0" i="0" u="none" strike="noStrike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왜도</a:t>
            </a:r>
            <a:r>
              <a:rPr lang="ko-KR" altLang="en-US" sz="2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값의</a:t>
            </a:r>
            <a:r>
              <a:rPr lang="ko-KR" altLang="en-US" sz="2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절대값이 </a:t>
            </a:r>
            <a:r>
              <a:rPr lang="en-US" altLang="ko-KR" sz="2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2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이하로 거의 대칭적이기 때문에</a:t>
            </a:r>
            <a:r>
              <a:rPr lang="en-US" altLang="ko-KR" sz="2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정규화를 따로 진행하지 않았음</a:t>
            </a:r>
            <a:endParaRPr lang="en-US" altLang="ko-KR" sz="20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lnSpc>
                <a:spcPct val="1328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ko-KR" altLang="en-US" sz="2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첨도가</a:t>
            </a:r>
            <a:r>
              <a:rPr lang="ko-KR" altLang="en-US" sz="2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r>
              <a:rPr lang="ko-KR" altLang="en-US" sz="2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이상으로 나타나 완만하고 평평한 형태의 분포임 </a:t>
            </a:r>
            <a:endParaRPr lang="en-US" sz="2000" b="0" i="0" u="none" strike="noStrike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A39CAC4-9AF1-9C67-B4B5-C32614B61843}"/>
              </a:ext>
            </a:extLst>
          </p:cNvPr>
          <p:cNvSpPr txBox="1"/>
          <p:nvPr/>
        </p:nvSpPr>
        <p:spPr>
          <a:xfrm>
            <a:off x="1358900" y="1447800"/>
            <a:ext cx="88392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탐색적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3500" b="0" i="0" u="none" strike="noStrike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(EDA)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3E3CF69-E5D4-BDEB-8AB5-41CFD6B80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969" y="4121401"/>
            <a:ext cx="6493041" cy="20568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0E5510-0791-3877-C643-77880D8B8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2549" y="3625224"/>
            <a:ext cx="6656333" cy="2832482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8112</ep:Words>
  <ep:PresentationFormat>사용자 지정</ep:PresentationFormat>
  <ep:Paragraphs>1583</ep:Paragraphs>
  <ep:Slides>191</ep:Slides>
  <ep:Notes>166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191</vt:i4>
      </vt:variant>
    </vt:vector>
  </ep:HeadingPairs>
  <ep:TitlesOfParts>
    <vt:vector size="193" baseType="lpstr"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TJ</dc:creator>
  <cp:lastModifiedBy>elixi</cp:lastModifiedBy>
  <dcterms:modified xsi:type="dcterms:W3CDTF">2025-06-28T07:01:35.478</dcterms:modified>
  <cp:revision>140</cp:revision>
  <dc:title>PowerPoint 프레젠테이션</dc:title>
  <cp:version>1000.0000.01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